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1" r:id="rId1"/>
  </p:sldMasterIdLst>
  <p:notesMasterIdLst>
    <p:notesMasterId r:id="rId33"/>
  </p:notesMasterIdLst>
  <p:sldIdLst>
    <p:sldId id="256" r:id="rId2"/>
    <p:sldId id="258" r:id="rId3"/>
    <p:sldId id="260" r:id="rId4"/>
    <p:sldId id="345" r:id="rId5"/>
    <p:sldId id="261" r:id="rId6"/>
    <p:sldId id="262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313" r:id="rId15"/>
    <p:sldId id="344" r:id="rId16"/>
    <p:sldId id="271" r:id="rId17"/>
    <p:sldId id="272" r:id="rId18"/>
    <p:sldId id="273" r:id="rId19"/>
    <p:sldId id="317" r:id="rId20"/>
    <p:sldId id="318" r:id="rId21"/>
    <p:sldId id="338" r:id="rId22"/>
    <p:sldId id="341" r:id="rId23"/>
    <p:sldId id="312" r:id="rId24"/>
    <p:sldId id="340" r:id="rId25"/>
    <p:sldId id="339" r:id="rId26"/>
    <p:sldId id="275" r:id="rId27"/>
    <p:sldId id="342" r:id="rId28"/>
    <p:sldId id="343" r:id="rId29"/>
    <p:sldId id="319" r:id="rId30"/>
    <p:sldId id="323" r:id="rId31"/>
    <p:sldId id="308" r:id="rId32"/>
  </p:sldIdLst>
  <p:sldSz cx="9144000" cy="5715000" type="screen16x10"/>
  <p:notesSz cx="6858000" cy="9144000"/>
  <p:embeddedFontLst>
    <p:embeddedFont>
      <p:font typeface="Consolas" panose="020B0609020204030204" pitchFamily="49" charset="0"/>
      <p:regular r:id="rId34"/>
      <p:bold r:id="rId35"/>
      <p:italic r:id="rId36"/>
      <p:boldItalic r:id="rId37"/>
    </p:embeddedFont>
    <p:embeddedFont>
      <p:font typeface="Verdana" panose="020B0604030504040204" pitchFamily="34" charset="0"/>
      <p:regular r:id="rId38"/>
      <p:bold r:id="rId39"/>
      <p:italic r:id="rId40"/>
      <p:boldItalic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8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545"/>
    <p:restoredTop sz="94658"/>
  </p:normalViewPr>
  <p:slideViewPr>
    <p:cSldViewPr snapToGrid="0">
      <p:cViewPr varScale="1">
        <p:scale>
          <a:sx n="139" d="100"/>
          <a:sy n="139" d="100"/>
        </p:scale>
        <p:origin x="1352" y="168"/>
      </p:cViewPr>
      <p:guideLst>
        <p:guide orient="horz" pos="1800"/>
        <p:guide pos="2880"/>
      </p:guideLst>
    </p:cSldViewPr>
  </p:slideViewPr>
  <p:notesTextViewPr>
    <p:cViewPr>
      <p:scale>
        <a:sx n="20" d="100"/>
        <a:sy n="20" d="100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20" Type="http://schemas.openxmlformats.org/officeDocument/2006/relationships/slide" Target="slides/slide19.xml"/><Relationship Id="rId41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f976cab8bc_0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f976cab8bc_0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gf976cab8bc_0_13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11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f976cab8bc_0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f976cab8bc_0_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gf976cab8bc_0_14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12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f976cab8bc_0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f976cab8bc_0_1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gf976cab8bc_0_16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13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g100f2f6c2d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3" name="Google Shape;733;g100f2f6c2d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774793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f976cab8bc_0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f976cab8bc_0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gf976cab8bc_0_17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16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f976cab8bc_0_1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f976cab8bc_0_1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gf976cab8bc_0_19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17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f976cab8bc_0_1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f976cab8bc_0_1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gf976cab8bc_0_18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18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ec0aa5670d_1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" name="Google Shape;456;gec0aa5670d_1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ec0aa5670d_1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4" name="Google Shape;464;gec0aa5670d_1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e90e4e18cf_0_2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36" name="Google Shape;536;ge90e4e18cf_0_2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f4d9baee1c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" name="Google Shape;42;gf4d9baee1c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gf4d9baee1c_0_2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e90e4e18cf_0_2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6" name="Google Shape;536;ge90e4e18cf_0_2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7491790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gee0e4c76e4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4" name="Google Shape;724;gee0e4c76e4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5" name="Google Shape;725;gee0e4c76e4_0_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23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gee0e4c76e4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4" name="Google Shape;724;gee0e4c76e4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5" name="Google Shape;725;gee0e4c76e4_0_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1733586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f3823b6950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f3823b6950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gf3823b6950_0_7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26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>
          <a:extLst>
            <a:ext uri="{FF2B5EF4-FFF2-40B4-BE49-F238E27FC236}">
              <a16:creationId xmlns:a16="http://schemas.microsoft.com/office/drawing/2014/main" id="{245CCB4C-DCAD-92D0-EBEF-1E9770016A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f3823b6950_0_78:notes">
            <a:extLst>
              <a:ext uri="{FF2B5EF4-FFF2-40B4-BE49-F238E27FC236}">
                <a16:creationId xmlns:a16="http://schemas.microsoft.com/office/drawing/2014/main" id="{C6E53A31-DD2D-4518-434D-6B017225D02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f3823b6950_0_78:notes">
            <a:extLst>
              <a:ext uri="{FF2B5EF4-FFF2-40B4-BE49-F238E27FC236}">
                <a16:creationId xmlns:a16="http://schemas.microsoft.com/office/drawing/2014/main" id="{BB6E3BEA-3224-50D7-40BD-E36CF28A550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gf3823b6950_0_78:notes">
            <a:extLst>
              <a:ext uri="{FF2B5EF4-FFF2-40B4-BE49-F238E27FC236}">
                <a16:creationId xmlns:a16="http://schemas.microsoft.com/office/drawing/2014/main" id="{F73237BB-3E4D-9FD9-7FFD-1C0563EDD25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0855009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>
          <a:extLst>
            <a:ext uri="{FF2B5EF4-FFF2-40B4-BE49-F238E27FC236}">
              <a16:creationId xmlns:a16="http://schemas.microsoft.com/office/drawing/2014/main" id="{4A07DA89-1CD8-7F7C-3BFF-6F6356803B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f3823b6950_0_78:notes">
            <a:extLst>
              <a:ext uri="{FF2B5EF4-FFF2-40B4-BE49-F238E27FC236}">
                <a16:creationId xmlns:a16="http://schemas.microsoft.com/office/drawing/2014/main" id="{F90AAEA8-6678-FF9B-0C1E-DF2B56E578F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f3823b6950_0_78:notes">
            <a:extLst>
              <a:ext uri="{FF2B5EF4-FFF2-40B4-BE49-F238E27FC236}">
                <a16:creationId xmlns:a16="http://schemas.microsoft.com/office/drawing/2014/main" id="{301F7007-CCC9-3E68-C1F5-5EF9E6C136A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gf3823b6950_0_78:notes">
            <a:extLst>
              <a:ext uri="{FF2B5EF4-FFF2-40B4-BE49-F238E27FC236}">
                <a16:creationId xmlns:a16="http://schemas.microsoft.com/office/drawing/2014/main" id="{9BF803CF-ECBC-A5AA-BD7B-A8CA2691627A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2419829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ec0aa5670d_1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" name="Google Shape;473;gec0aa5670d_1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ge97e8df838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53" name="Google Shape;753;ge97e8df838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4" name="Google Shape;754;ge97e8df838_0_3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30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ef444b581a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8" name="Google Shape;568;gef444b581a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f976cab8bc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f976cab8bc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gf976cab8bc_0_5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f976cab8bc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f976cab8bc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gf976cab8bc_0_6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f976cab8bc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f976cab8bc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gf976cab8bc_0_7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6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f976cab8bc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f976cab8bc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gf976cab8bc_0_9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7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f976cab8bc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f976cab8bc_0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gf976cab8bc_0_10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8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f976cab8bc_0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f976cab8bc_0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gf976cab8bc_0_1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9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f976cab8bc_0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f976cab8bc_0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gf976cab8bc_0_1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10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nteúdo">
  <p:cSld name="Título e conteúdo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5" name="Google Shape;15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094" y="-1"/>
            <a:ext cx="9123426" cy="6846849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2"/>
          <p:cNvSpPr txBox="1">
            <a:spLocks noGrp="1"/>
          </p:cNvSpPr>
          <p:nvPr>
            <p:ph type="body" idx="1"/>
          </p:nvPr>
        </p:nvSpPr>
        <p:spPr>
          <a:xfrm>
            <a:off x="966787" y="2262188"/>
            <a:ext cx="7343775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 b="1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body" idx="2"/>
          </p:nvPr>
        </p:nvSpPr>
        <p:spPr>
          <a:xfrm>
            <a:off x="966787" y="2857501"/>
            <a:ext cx="7343775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333"/>
              </a:spcBef>
              <a:spcAft>
                <a:spcPts val="0"/>
              </a:spcAft>
              <a:buClr>
                <a:schemeClr val="lt1"/>
              </a:buClr>
              <a:buSzPts val="1667"/>
              <a:buFont typeface="Arial"/>
              <a:buNone/>
              <a:defRPr sz="1667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body" idx="3"/>
          </p:nvPr>
        </p:nvSpPr>
        <p:spPr>
          <a:xfrm>
            <a:off x="900112" y="5296958"/>
            <a:ext cx="7343775" cy="198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233"/>
              </a:spcBef>
              <a:spcAft>
                <a:spcPts val="0"/>
              </a:spcAft>
              <a:buClr>
                <a:schemeClr val="lt1"/>
              </a:buClr>
              <a:buSzPts val="1167"/>
              <a:buFont typeface="Arial"/>
              <a:buNone/>
              <a:defRPr sz="1167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67"/>
              <a:buFont typeface="Verdana"/>
              <a:buNone/>
              <a:defRPr sz="2667" b="0" i="0" u="none" strike="noStrike" cap="none">
                <a:solidFill>
                  <a:srgbClr val="C0002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67"/>
              <a:buFont typeface="Verdana"/>
              <a:buNone/>
              <a:defRPr sz="2667" b="0" i="0" u="none" strike="noStrike" cap="none">
                <a:solidFill>
                  <a:srgbClr val="C0002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dt" idx="10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ftr" idx="1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body" idx="1"/>
          </p:nvPr>
        </p:nvSpPr>
        <p:spPr>
          <a:xfrm>
            <a:off x="914400" y="1206500"/>
            <a:ext cx="7772400" cy="38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–"/>
              <a:defRPr sz="1667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–"/>
              <a:defRPr sz="1667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»"/>
              <a:defRPr sz="1667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" descr="fundo_ppt1_ok.jp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524000" y="0"/>
            <a:ext cx="7620000" cy="571500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ldxSt2DVre8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R15lmy5Zh50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eb3d.org/documents/specifications/19775-1/V3.3/Part01/components/geometry3D.html#Box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gi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jpeg"/><Relationship Id="rId4" Type="http://schemas.openxmlformats.org/officeDocument/2006/relationships/image" Target="../media/image36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eb3d.org/documents/specifications/19775-1/V3.3/Part01/components/geometry3D.html#Cone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gi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eb3d.org/documents/specifications/19775-1/V3.3/Part01/components/geometry3D.html#Cylinder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gi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eb3d.org/documents/specifications/19775-1/V3.3/Part01/components/geometry3D.html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hyperlink" Target="https://en.wikipedia.org/wiki/Geodesic_polyhedron" TargetMode="Externa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lpsoares.github.io/Renderizador/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g"/><Relationship Id="rId4" Type="http://schemas.openxmlformats.org/officeDocument/2006/relationships/hyperlink" Target="http://www.youtube.com/watch?v=WH_HIQvEJWg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g"/><Relationship Id="rId4" Type="http://schemas.openxmlformats.org/officeDocument/2006/relationships/hyperlink" Target="http://www.youtube.com/watch?v=aOyo7A6zGt0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 txBox="1">
            <a:spLocks noGrp="1"/>
          </p:cNvSpPr>
          <p:nvPr>
            <p:ph type="body" idx="1"/>
          </p:nvPr>
        </p:nvSpPr>
        <p:spPr>
          <a:xfrm>
            <a:off x="966787" y="2262188"/>
            <a:ext cx="7343775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Verdana"/>
              <a:buNone/>
            </a:pPr>
            <a:r>
              <a:rPr lang="pt-BR"/>
              <a:t>Computação Gráfica</a:t>
            </a:r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body" idx="2"/>
          </p:nvPr>
        </p:nvSpPr>
        <p:spPr>
          <a:xfrm>
            <a:off x="966787" y="2857501"/>
            <a:ext cx="7343775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Verdana"/>
              <a:buNone/>
            </a:pPr>
            <a:r>
              <a:rPr lang="pt-BR" dirty="0"/>
              <a:t>Aula 13: Primitivas 3D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Parametrização de superfícies esféricas</a:t>
            </a:r>
            <a:endParaRPr/>
          </a:p>
        </p:txBody>
      </p:sp>
      <p:sp>
        <p:nvSpPr>
          <p:cNvPr id="134" name="Google Shape;134;p16"/>
          <p:cNvSpPr txBox="1">
            <a:spLocks noGrp="1"/>
          </p:cNvSpPr>
          <p:nvPr>
            <p:ph type="body" idx="1"/>
          </p:nvPr>
        </p:nvSpPr>
        <p:spPr>
          <a:xfrm>
            <a:off x="390550" y="1067575"/>
            <a:ext cx="8428200" cy="690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2400"/>
              <a:t>Vamos repetir essa construção em outro plano?  </a:t>
            </a:r>
            <a:endParaRPr sz="2400"/>
          </a:p>
        </p:txBody>
      </p:sp>
      <p:sp>
        <p:nvSpPr>
          <p:cNvPr id="135" name="Google Shape;135;p1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10</a:t>
            </a:fld>
            <a:endParaRPr/>
          </a:p>
        </p:txBody>
      </p:sp>
      <p:pic>
        <p:nvPicPr>
          <p:cNvPr id="136" name="Google Shape;13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8888" y="1910275"/>
            <a:ext cx="6251524" cy="3652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Parametrização de superfícies esféricas</a:t>
            </a:r>
            <a:endParaRPr/>
          </a:p>
        </p:txBody>
      </p:sp>
      <p:sp>
        <p:nvSpPr>
          <p:cNvPr id="143" name="Google Shape;143;p17"/>
          <p:cNvSpPr txBox="1">
            <a:spLocks noGrp="1"/>
          </p:cNvSpPr>
          <p:nvPr>
            <p:ph type="body" idx="1"/>
          </p:nvPr>
        </p:nvSpPr>
        <p:spPr>
          <a:xfrm>
            <a:off x="390550" y="1067575"/>
            <a:ext cx="8428200" cy="690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2400"/>
              <a:t>Vamos repetir essa construção em outro plano?  </a:t>
            </a:r>
            <a:endParaRPr sz="2400"/>
          </a:p>
        </p:txBody>
      </p:sp>
      <p:sp>
        <p:nvSpPr>
          <p:cNvPr id="144" name="Google Shape;144;p1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11</a:t>
            </a:fld>
            <a:endParaRPr/>
          </a:p>
        </p:txBody>
      </p:sp>
      <p:pic>
        <p:nvPicPr>
          <p:cNvPr id="145" name="Google Shape;145;p17" title="Coordenadas esféricas 1">
            <a:hlinkClick r:id="rId3"/>
          </p:cNvPr>
          <p:cNvPicPr preferRelativeResize="0"/>
          <p:nvPr/>
        </p:nvPicPr>
        <p:blipFill>
          <a:blip r:embed="rId4">
            <a:alphaModFix/>
          </a:blip>
          <a:srcRect t="11693" b="11693"/>
          <a:stretch/>
        </p:blipFill>
        <p:spPr>
          <a:xfrm>
            <a:off x="1518496" y="1938528"/>
            <a:ext cx="6199040" cy="3472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Parametrização de superfícies esféricas</a:t>
            </a:r>
            <a:endParaRPr/>
          </a:p>
        </p:txBody>
      </p:sp>
      <p:sp>
        <p:nvSpPr>
          <p:cNvPr id="152" name="Google Shape;152;p18"/>
          <p:cNvSpPr txBox="1">
            <a:spLocks noGrp="1"/>
          </p:cNvSpPr>
          <p:nvPr>
            <p:ph type="body" idx="1"/>
          </p:nvPr>
        </p:nvSpPr>
        <p:spPr>
          <a:xfrm>
            <a:off x="390550" y="1067575"/>
            <a:ext cx="8428200" cy="690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Podemos repetir essa construção para diferentes valores de 𝛷  </a:t>
            </a:r>
            <a:endParaRPr/>
          </a:p>
        </p:txBody>
      </p:sp>
      <p:sp>
        <p:nvSpPr>
          <p:cNvPr id="153" name="Google Shape;153;p1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12</a:t>
            </a:fld>
            <a:endParaRPr/>
          </a:p>
        </p:txBody>
      </p:sp>
      <p:pic>
        <p:nvPicPr>
          <p:cNvPr id="154" name="Google Shape;15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8888" y="1926375"/>
            <a:ext cx="6251524" cy="3652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Parametrização de superfícies esféricas</a:t>
            </a:r>
            <a:endParaRPr/>
          </a:p>
        </p:txBody>
      </p:sp>
      <p:sp>
        <p:nvSpPr>
          <p:cNvPr id="161" name="Google Shape;161;p19"/>
          <p:cNvSpPr txBox="1">
            <a:spLocks noGrp="1"/>
          </p:cNvSpPr>
          <p:nvPr>
            <p:ph type="body" idx="1"/>
          </p:nvPr>
        </p:nvSpPr>
        <p:spPr>
          <a:xfrm>
            <a:off x="390550" y="1067575"/>
            <a:ext cx="8428200" cy="690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Podemos repetir essa construção para diferentes valores de 𝛷  </a:t>
            </a:r>
            <a:endParaRPr/>
          </a:p>
        </p:txBody>
      </p:sp>
      <p:sp>
        <p:nvSpPr>
          <p:cNvPr id="162" name="Google Shape;162;p1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13</a:t>
            </a:fld>
            <a:endParaRPr/>
          </a:p>
        </p:txBody>
      </p:sp>
      <p:pic>
        <p:nvPicPr>
          <p:cNvPr id="163" name="Google Shape;163;p19" title="Coordenadas esféricas 2">
            <a:hlinkClick r:id="rId3"/>
          </p:cNvPr>
          <p:cNvPicPr preferRelativeResize="0"/>
          <p:nvPr/>
        </p:nvPicPr>
        <p:blipFill>
          <a:blip r:embed="rId4">
            <a:alphaModFix/>
          </a:blip>
          <a:srcRect t="12024" b="11709"/>
          <a:stretch/>
        </p:blipFill>
        <p:spPr>
          <a:xfrm>
            <a:off x="1212976" y="1865377"/>
            <a:ext cx="6026725" cy="34472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6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Revisão de Coordenadas Esféricas</a:t>
            </a:r>
            <a:endParaRPr/>
          </a:p>
        </p:txBody>
      </p:sp>
      <p:sp>
        <p:nvSpPr>
          <p:cNvPr id="736" name="Google Shape;736;p6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14</a:t>
            </a:fld>
            <a:endParaRPr/>
          </a:p>
        </p:txBody>
      </p:sp>
      <p:pic>
        <p:nvPicPr>
          <p:cNvPr id="737" name="Google Shape;737;p6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32539" y="863600"/>
            <a:ext cx="4910049" cy="456140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591675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79BDD4-781B-214D-8621-E207EBCF575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15</a:t>
            </a:fld>
            <a:endParaRPr lang="pt-BR"/>
          </a:p>
        </p:txBody>
      </p:sp>
      <p:pic>
        <p:nvPicPr>
          <p:cNvPr id="7" name="Picture 6" descr="A whiteboard with a diagram and handwritten text&#10;&#10;Description automatically generated">
            <a:extLst>
              <a:ext uri="{FF2B5EF4-FFF2-40B4-BE49-F238E27FC236}">
                <a16:creationId xmlns:a16="http://schemas.microsoft.com/office/drawing/2014/main" id="{9AED957B-39B0-8686-A80C-EB923869D8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7003" y="204006"/>
            <a:ext cx="2246829" cy="228386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E381915-2124-5A43-BE78-C338F4618F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112" y="2749362"/>
            <a:ext cx="7351776" cy="2557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9529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Parametrização de superfícies esféricas</a:t>
            </a:r>
            <a:endParaRPr/>
          </a:p>
        </p:txBody>
      </p:sp>
      <p:sp>
        <p:nvSpPr>
          <p:cNvPr id="170" name="Google Shape;170;p20"/>
          <p:cNvSpPr txBox="1">
            <a:spLocks noGrp="1"/>
          </p:cNvSpPr>
          <p:nvPr>
            <p:ph type="body" idx="1"/>
          </p:nvPr>
        </p:nvSpPr>
        <p:spPr>
          <a:xfrm>
            <a:off x="390550" y="697325"/>
            <a:ext cx="8428200" cy="690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Relação entre as coordenadas </a:t>
            </a:r>
            <a:r>
              <a:rPr lang="pt-BR" i="1"/>
              <a:t>(x,y,z)</a:t>
            </a:r>
            <a:r>
              <a:rPr lang="pt-BR"/>
              <a:t> e </a:t>
            </a:r>
            <a:r>
              <a:rPr lang="pt-BR" i="1"/>
              <a:t>(𝛒,𝚹,𝛷):</a:t>
            </a:r>
            <a:r>
              <a:rPr lang="pt-BR"/>
              <a:t>  </a:t>
            </a:r>
            <a:endParaRPr/>
          </a:p>
        </p:txBody>
      </p:sp>
      <p:sp>
        <p:nvSpPr>
          <p:cNvPr id="171" name="Google Shape;171;p2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16</a:t>
            </a:fld>
            <a:endParaRPr/>
          </a:p>
        </p:txBody>
      </p:sp>
      <p:pic>
        <p:nvPicPr>
          <p:cNvPr id="172" name="Google Shape;17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9363" y="1540025"/>
            <a:ext cx="6885267" cy="402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Parametrização de superfícies esféricas</a:t>
            </a:r>
            <a:endParaRPr/>
          </a:p>
        </p:txBody>
      </p:sp>
      <p:sp>
        <p:nvSpPr>
          <p:cNvPr id="179" name="Google Shape;179;p21"/>
          <p:cNvSpPr txBox="1">
            <a:spLocks noGrp="1"/>
          </p:cNvSpPr>
          <p:nvPr>
            <p:ph type="body" idx="1"/>
          </p:nvPr>
        </p:nvSpPr>
        <p:spPr>
          <a:xfrm>
            <a:off x="390550" y="697325"/>
            <a:ext cx="8428200" cy="690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Relação entre as coordenadas </a:t>
            </a:r>
            <a:r>
              <a:rPr lang="pt-BR" i="1"/>
              <a:t>(x,y,z)</a:t>
            </a:r>
            <a:r>
              <a:rPr lang="pt-BR"/>
              <a:t> e </a:t>
            </a:r>
            <a:r>
              <a:rPr lang="pt-BR" i="1"/>
              <a:t>(𝛒,𝚹,𝛷):</a:t>
            </a:r>
            <a:r>
              <a:rPr lang="pt-BR"/>
              <a:t>  </a:t>
            </a:r>
            <a:endParaRPr/>
          </a:p>
        </p:txBody>
      </p:sp>
      <p:sp>
        <p:nvSpPr>
          <p:cNvPr id="180" name="Google Shape;180;p2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17</a:t>
            </a:fld>
            <a:endParaRPr/>
          </a:p>
        </p:txBody>
      </p:sp>
      <p:pic>
        <p:nvPicPr>
          <p:cNvPr id="181" name="Google Shape;18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9775" y="1540025"/>
            <a:ext cx="6885267" cy="402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Parametrização de superfícies esféricas</a:t>
            </a:r>
            <a:endParaRPr/>
          </a:p>
        </p:txBody>
      </p:sp>
      <p:sp>
        <p:nvSpPr>
          <p:cNvPr id="188" name="Google Shape;188;p22"/>
          <p:cNvSpPr txBox="1">
            <a:spLocks noGrp="1"/>
          </p:cNvSpPr>
          <p:nvPr>
            <p:ph type="body" idx="1"/>
          </p:nvPr>
        </p:nvSpPr>
        <p:spPr>
          <a:xfrm>
            <a:off x="390550" y="697325"/>
            <a:ext cx="8428200" cy="690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Relação entre as coordenadas </a:t>
            </a:r>
            <a:r>
              <a:rPr lang="pt-BR" i="1"/>
              <a:t>(x,y,z)</a:t>
            </a:r>
            <a:r>
              <a:rPr lang="pt-BR"/>
              <a:t> e </a:t>
            </a:r>
            <a:r>
              <a:rPr lang="pt-BR" i="1"/>
              <a:t>(𝛒,𝚹,𝛷):</a:t>
            </a:r>
            <a:r>
              <a:rPr lang="pt-BR"/>
              <a:t>  </a:t>
            </a:r>
            <a:endParaRPr/>
          </a:p>
        </p:txBody>
      </p:sp>
      <p:sp>
        <p:nvSpPr>
          <p:cNvPr id="189" name="Google Shape;189;p2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18</a:t>
            </a:fld>
            <a:endParaRPr/>
          </a:p>
        </p:txBody>
      </p:sp>
      <p:pic>
        <p:nvPicPr>
          <p:cNvPr id="190" name="Google Shape;19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7750" y="1455225"/>
            <a:ext cx="6733791" cy="402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8" name="Google Shape;458;p33"/>
          <p:cNvGrpSpPr/>
          <p:nvPr/>
        </p:nvGrpSpPr>
        <p:grpSpPr>
          <a:xfrm>
            <a:off x="469157" y="848097"/>
            <a:ext cx="7889683" cy="4615181"/>
            <a:chOff x="192" y="432"/>
            <a:chExt cx="4993" cy="2784"/>
          </a:xfrm>
        </p:grpSpPr>
        <p:pic>
          <p:nvPicPr>
            <p:cNvPr id="459" name="Google Shape;459;p3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2" y="432"/>
              <a:ext cx="1968" cy="27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0" name="Google Shape;460;p33" descr="03_5-Transform"/>
            <p:cNvPicPr preferRelativeResize="0"/>
            <p:nvPr/>
          </p:nvPicPr>
          <p:blipFill rotWithShape="1">
            <a:blip r:embed="rId4">
              <a:alphaModFix/>
            </a:blip>
            <a:srcRect l="19510" r="9410"/>
            <a:stretch/>
          </p:blipFill>
          <p:spPr>
            <a:xfrm>
              <a:off x="2304" y="480"/>
              <a:ext cx="2881" cy="270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61" name="Google Shape;461;p3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Formas e Transformações (X3D-Edit)</a:t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/>
          <p:cNvSpPr txBox="1">
            <a:spLocks noGrp="1"/>
          </p:cNvSpPr>
          <p:nvPr>
            <p:ph type="title"/>
          </p:nvPr>
        </p:nvSpPr>
        <p:spPr>
          <a:xfrm>
            <a:off x="357900" y="1763402"/>
            <a:ext cx="8428200" cy="2188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/>
              <a:t>Desenhando esferas: um pouco de geometria</a:t>
            </a:r>
            <a:endParaRPr sz="4800"/>
          </a:p>
        </p:txBody>
      </p:sp>
      <p:sp>
        <p:nvSpPr>
          <p:cNvPr id="46" name="Google Shape;46;p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3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Especificação de algumas primitivas</a:t>
            </a:r>
            <a:endParaRPr/>
          </a:p>
        </p:txBody>
      </p:sp>
      <p:pic>
        <p:nvPicPr>
          <p:cNvPr id="467" name="Google Shape;467;p34" descr="X3dSpecificationCon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70501" y="1079726"/>
            <a:ext cx="2049268" cy="2222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68" name="Google Shape;468;p34" descr="X3dSpecificationCylinder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97759" y="3155158"/>
            <a:ext cx="2748603" cy="2384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469" name="Google Shape;469;p34" descr="X3dSpecificationSpher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226849" y="3452817"/>
            <a:ext cx="2163793" cy="2113841"/>
          </a:xfrm>
          <a:prstGeom prst="rect">
            <a:avLst/>
          </a:prstGeom>
          <a:noFill/>
          <a:ln>
            <a:noFill/>
          </a:ln>
        </p:spPr>
      </p:pic>
      <p:pic>
        <p:nvPicPr>
          <p:cNvPr id="470" name="Google Shape;470;p34" descr="X3dSpecificationBox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416822" y="1071550"/>
            <a:ext cx="2397717" cy="22137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5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dirty="0"/>
              <a:t>Construindo um Cubo</a:t>
            </a:r>
            <a:endParaRPr dirty="0"/>
          </a:p>
        </p:txBody>
      </p:sp>
      <p:sp>
        <p:nvSpPr>
          <p:cNvPr id="539" name="Google Shape;539;p56"/>
          <p:cNvSpPr txBox="1">
            <a:spLocks noGrp="1"/>
          </p:cNvSpPr>
          <p:nvPr>
            <p:ph type="body" idx="1"/>
          </p:nvPr>
        </p:nvSpPr>
        <p:spPr>
          <a:xfrm>
            <a:off x="357884" y="703385"/>
            <a:ext cx="8428200" cy="170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 panose="020B0604020202020204" pitchFamily="34" charset="0"/>
              <a:buChar char="•"/>
            </a:pPr>
            <a:r>
              <a:rPr lang="pt-BR" sz="1700" dirty="0"/>
              <a:t>Posicione os 8 vértices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 panose="020B0604020202020204" pitchFamily="34" charset="0"/>
              <a:buChar char="•"/>
            </a:pPr>
            <a:r>
              <a:rPr lang="pt-BR" sz="1700" dirty="0"/>
              <a:t>Faça as conexões</a:t>
            </a:r>
          </a:p>
          <a:p>
            <a:pPr marL="742950" lvl="1" indent="-285750">
              <a:spcBef>
                <a:spcPts val="0"/>
              </a:spcBef>
              <a:buSzPts val="1700"/>
              <a:buFont typeface="Arial" panose="020B0604020202020204" pitchFamily="34" charset="0"/>
              <a:buChar char="•"/>
            </a:pPr>
            <a:r>
              <a:rPr lang="pt-BR" sz="1700" dirty="0"/>
              <a:t>por faces</a:t>
            </a:r>
            <a:endParaRPr lang="pt-BR" sz="1800" dirty="0"/>
          </a:p>
          <a:p>
            <a:pPr marL="742950" lvl="1" indent="-285750">
              <a:spcBef>
                <a:spcPts val="0"/>
              </a:spcBef>
              <a:buSzPts val="1700"/>
              <a:buFont typeface="Arial" panose="020B0604020202020204" pitchFamily="34" charset="0"/>
              <a:buChar char="•"/>
            </a:pPr>
            <a:r>
              <a:rPr lang="pt-BR" sz="1700" dirty="0"/>
              <a:t>por triângulos</a:t>
            </a:r>
          </a:p>
        </p:txBody>
      </p:sp>
      <p:sp>
        <p:nvSpPr>
          <p:cNvPr id="540" name="Google Shape;540;p5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21</a:t>
            </a:fld>
            <a:endParaRPr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318F561-8B6C-090A-492E-14CDE1CFB599}"/>
              </a:ext>
            </a:extLst>
          </p:cNvPr>
          <p:cNvGrpSpPr/>
          <p:nvPr/>
        </p:nvGrpSpPr>
        <p:grpSpPr>
          <a:xfrm>
            <a:off x="4203263" y="1324281"/>
            <a:ext cx="3822195" cy="3827329"/>
            <a:chOff x="2660903" y="1033035"/>
            <a:chExt cx="3822195" cy="3827329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E7CA07C0-465B-FC5D-D253-90203B727D21}"/>
                </a:ext>
              </a:extLst>
            </p:cNvPr>
            <p:cNvCxnSpPr/>
            <p:nvPr/>
          </p:nvCxnSpPr>
          <p:spPr>
            <a:xfrm>
              <a:off x="2660904" y="1042416"/>
              <a:ext cx="1051560" cy="1069848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E6D381B9-C8C1-F309-2876-739C86A11F93}"/>
                </a:ext>
              </a:extLst>
            </p:cNvPr>
            <p:cNvCxnSpPr>
              <a:cxnSpLocks/>
            </p:cNvCxnSpPr>
            <p:nvPr/>
          </p:nvCxnSpPr>
          <p:spPr>
            <a:xfrm>
              <a:off x="2660904" y="1042416"/>
              <a:ext cx="0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944C31C0-7BF2-AC29-CD33-BCB09D566766}"/>
                </a:ext>
              </a:extLst>
            </p:cNvPr>
            <p:cNvCxnSpPr/>
            <p:nvPr/>
          </p:nvCxnSpPr>
          <p:spPr>
            <a:xfrm>
              <a:off x="5431538" y="1042416"/>
              <a:ext cx="1051560" cy="1069848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E94DB360-58E0-EB50-205A-1044E17709CB}"/>
                </a:ext>
              </a:extLst>
            </p:cNvPr>
            <p:cNvCxnSpPr>
              <a:cxnSpLocks/>
            </p:cNvCxnSpPr>
            <p:nvPr/>
          </p:nvCxnSpPr>
          <p:spPr>
            <a:xfrm>
              <a:off x="2660904" y="1042416"/>
              <a:ext cx="2770634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2E5D062-1F00-A169-B173-1C1BCD2C6785}"/>
                </a:ext>
              </a:extLst>
            </p:cNvPr>
            <p:cNvCxnSpPr>
              <a:cxnSpLocks/>
            </p:cNvCxnSpPr>
            <p:nvPr/>
          </p:nvCxnSpPr>
          <p:spPr>
            <a:xfrm>
              <a:off x="3712464" y="2112264"/>
              <a:ext cx="2770634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156D5E9-9839-AC50-EA38-0DF9B086978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12463" y="2112264"/>
              <a:ext cx="1" cy="27481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E7877FAF-6257-A5AE-3ADA-5B4A6B39646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83097" y="2112264"/>
              <a:ext cx="1" cy="27481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B532FF5-1DA8-F61C-436F-BF0B7249360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60903" y="1048347"/>
              <a:ext cx="1" cy="27481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30D12F8A-E91B-B4A6-C297-8B8A9C2076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31536" y="1033035"/>
              <a:ext cx="1" cy="27481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4A380FD-00AE-B5E3-C7BE-3B94A95596A0}"/>
                </a:ext>
              </a:extLst>
            </p:cNvPr>
            <p:cNvCxnSpPr/>
            <p:nvPr/>
          </p:nvCxnSpPr>
          <p:spPr>
            <a:xfrm>
              <a:off x="2660903" y="3776299"/>
              <a:ext cx="1051560" cy="1069848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DC0FA58C-92C1-1961-7C8D-84F0BA90BA5A}"/>
                </a:ext>
              </a:extLst>
            </p:cNvPr>
            <p:cNvCxnSpPr/>
            <p:nvPr/>
          </p:nvCxnSpPr>
          <p:spPr>
            <a:xfrm>
              <a:off x="5431537" y="3776299"/>
              <a:ext cx="1051560" cy="1069848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FF9BCAC7-BA72-45C1-615D-20D4660A3FEF}"/>
                </a:ext>
              </a:extLst>
            </p:cNvPr>
            <p:cNvCxnSpPr>
              <a:cxnSpLocks/>
            </p:cNvCxnSpPr>
            <p:nvPr/>
          </p:nvCxnSpPr>
          <p:spPr>
            <a:xfrm>
              <a:off x="2660903" y="3776299"/>
              <a:ext cx="2770634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0F949A9-0CC1-24C8-2C01-1599DC5D76E0}"/>
                </a:ext>
              </a:extLst>
            </p:cNvPr>
            <p:cNvCxnSpPr>
              <a:cxnSpLocks/>
            </p:cNvCxnSpPr>
            <p:nvPr/>
          </p:nvCxnSpPr>
          <p:spPr>
            <a:xfrm>
              <a:off x="3712463" y="4846147"/>
              <a:ext cx="2770634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FE16EBF-154E-68D5-5BFB-77B1AED33C6E}"/>
              </a:ext>
            </a:extLst>
          </p:cNvPr>
          <p:cNvCxnSpPr/>
          <p:nvPr/>
        </p:nvCxnSpPr>
        <p:spPr>
          <a:xfrm>
            <a:off x="8612306" y="323998"/>
            <a:ext cx="1051560" cy="10698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15E4714C-F596-F283-DE5E-A28C5608A793}"/>
              </a:ext>
            </a:extLst>
          </p:cNvPr>
          <p:cNvSpPr/>
          <p:nvPr/>
        </p:nvSpPr>
        <p:spPr>
          <a:xfrm>
            <a:off x="4166688" y="1303017"/>
            <a:ext cx="73152" cy="7315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2E90A975-43A6-8C67-E56A-F4908C47D389}"/>
              </a:ext>
            </a:extLst>
          </p:cNvPr>
          <p:cNvSpPr/>
          <p:nvPr/>
        </p:nvSpPr>
        <p:spPr>
          <a:xfrm>
            <a:off x="6937320" y="1297267"/>
            <a:ext cx="73152" cy="7315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922D9ECE-7C37-0984-A105-1812E938833C}"/>
              </a:ext>
            </a:extLst>
          </p:cNvPr>
          <p:cNvSpPr/>
          <p:nvPr/>
        </p:nvSpPr>
        <p:spPr>
          <a:xfrm>
            <a:off x="5218248" y="2363762"/>
            <a:ext cx="73152" cy="7315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578DF424-AF78-4001-04C4-2191E07566C4}"/>
              </a:ext>
            </a:extLst>
          </p:cNvPr>
          <p:cNvSpPr/>
          <p:nvPr/>
        </p:nvSpPr>
        <p:spPr>
          <a:xfrm>
            <a:off x="7988881" y="2363762"/>
            <a:ext cx="73152" cy="7315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A1F46742-F01A-1DCC-3E8B-CE3937BE62DB}"/>
              </a:ext>
            </a:extLst>
          </p:cNvPr>
          <p:cNvSpPr/>
          <p:nvPr/>
        </p:nvSpPr>
        <p:spPr>
          <a:xfrm>
            <a:off x="4166687" y="4030968"/>
            <a:ext cx="73152" cy="7315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856FEE2C-6E3D-487D-413B-618C9F9A876F}"/>
              </a:ext>
            </a:extLst>
          </p:cNvPr>
          <p:cNvSpPr/>
          <p:nvPr/>
        </p:nvSpPr>
        <p:spPr>
          <a:xfrm>
            <a:off x="6940846" y="4030968"/>
            <a:ext cx="73152" cy="7315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FE7A423B-5FB3-D315-7A9B-DB64C6A41E0E}"/>
              </a:ext>
            </a:extLst>
          </p:cNvPr>
          <p:cNvSpPr/>
          <p:nvPr/>
        </p:nvSpPr>
        <p:spPr>
          <a:xfrm>
            <a:off x="5214722" y="5100818"/>
            <a:ext cx="73152" cy="7315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070AF14B-360E-7186-C9F9-1562B91948CF}"/>
              </a:ext>
            </a:extLst>
          </p:cNvPr>
          <p:cNvSpPr/>
          <p:nvPr/>
        </p:nvSpPr>
        <p:spPr>
          <a:xfrm>
            <a:off x="7985356" y="5100818"/>
            <a:ext cx="73152" cy="7315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B66D52B-C884-7838-97DE-FF3F9ABFD729}"/>
              </a:ext>
            </a:extLst>
          </p:cNvPr>
          <p:cNvSpPr txBox="1"/>
          <p:nvPr/>
        </p:nvSpPr>
        <p:spPr>
          <a:xfrm>
            <a:off x="3945791" y="1068392"/>
            <a:ext cx="2574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0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4A51127-7F75-B917-01FC-B26FC84E75CF}"/>
              </a:ext>
            </a:extLst>
          </p:cNvPr>
          <p:cNvSpPr txBox="1"/>
          <p:nvPr/>
        </p:nvSpPr>
        <p:spPr>
          <a:xfrm>
            <a:off x="6740062" y="1058892"/>
            <a:ext cx="23383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3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ECF0147-2280-3E93-732B-309843617606}"/>
              </a:ext>
            </a:extLst>
          </p:cNvPr>
          <p:cNvSpPr txBox="1"/>
          <p:nvPr/>
        </p:nvSpPr>
        <p:spPr>
          <a:xfrm>
            <a:off x="5217757" y="2082873"/>
            <a:ext cx="30479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1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2576586-FE6B-C105-22FF-2E423D0BBC1E}"/>
              </a:ext>
            </a:extLst>
          </p:cNvPr>
          <p:cNvSpPr txBox="1"/>
          <p:nvPr/>
        </p:nvSpPr>
        <p:spPr>
          <a:xfrm>
            <a:off x="8020180" y="2097259"/>
            <a:ext cx="23218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2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2F38DE9-F747-6504-7CA9-319272AD012D}"/>
              </a:ext>
            </a:extLst>
          </p:cNvPr>
          <p:cNvSpPr txBox="1"/>
          <p:nvPr/>
        </p:nvSpPr>
        <p:spPr>
          <a:xfrm>
            <a:off x="3945791" y="3754457"/>
            <a:ext cx="30479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4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7DE55B1-F7D9-E808-B116-9B23A1B211D1}"/>
              </a:ext>
            </a:extLst>
          </p:cNvPr>
          <p:cNvSpPr txBox="1"/>
          <p:nvPr/>
        </p:nvSpPr>
        <p:spPr>
          <a:xfrm>
            <a:off x="6740062" y="3744957"/>
            <a:ext cx="30479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7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304D668-43AA-02E5-78FB-80A40EF8A68B}"/>
              </a:ext>
            </a:extLst>
          </p:cNvPr>
          <p:cNvSpPr txBox="1"/>
          <p:nvPr/>
        </p:nvSpPr>
        <p:spPr>
          <a:xfrm>
            <a:off x="5217757" y="4768938"/>
            <a:ext cx="30479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5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D523D50-369E-4539-F308-4676E3C45A66}"/>
              </a:ext>
            </a:extLst>
          </p:cNvPr>
          <p:cNvSpPr txBox="1"/>
          <p:nvPr/>
        </p:nvSpPr>
        <p:spPr>
          <a:xfrm>
            <a:off x="7985901" y="4794274"/>
            <a:ext cx="30479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6</a:t>
            </a:r>
          </a:p>
        </p:txBody>
      </p:sp>
      <p:grpSp>
        <p:nvGrpSpPr>
          <p:cNvPr id="518" name="Group 517">
            <a:extLst>
              <a:ext uri="{FF2B5EF4-FFF2-40B4-BE49-F238E27FC236}">
                <a16:creationId xmlns:a16="http://schemas.microsoft.com/office/drawing/2014/main" id="{1EC7E3F3-F0B1-7146-8ECF-2F658F09A243}"/>
              </a:ext>
            </a:extLst>
          </p:cNvPr>
          <p:cNvGrpSpPr/>
          <p:nvPr/>
        </p:nvGrpSpPr>
        <p:grpSpPr>
          <a:xfrm>
            <a:off x="4201302" y="1331885"/>
            <a:ext cx="3822194" cy="3808359"/>
            <a:chOff x="2658941" y="1324103"/>
            <a:chExt cx="3822194" cy="3808359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C5B7B44-DB23-1D54-5FE5-644EC82066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58941" y="2392556"/>
              <a:ext cx="1051561" cy="166720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A9AA5328-15E6-1EC9-5895-AE8D5A5C4FC4}"/>
                </a:ext>
              </a:extLst>
            </p:cNvPr>
            <p:cNvCxnSpPr>
              <a:cxnSpLocks/>
            </p:cNvCxnSpPr>
            <p:nvPr/>
          </p:nvCxnSpPr>
          <p:spPr>
            <a:xfrm>
              <a:off x="5429574" y="1326061"/>
              <a:ext cx="1048036" cy="380355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935480FA-46C2-80CF-4335-E82FAB2D5C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06976" y="2392556"/>
              <a:ext cx="2774159" cy="273705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247F9E0D-D836-DE50-0729-4ECBBB2116C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700918" y="2379300"/>
              <a:ext cx="2774158" cy="272795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F24E149A-C699-9CF8-7914-9CCE6D019BD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12463" y="1324103"/>
              <a:ext cx="1719072" cy="106649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3A223B46-319F-3A14-8ECE-8677C67E19D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02975" y="4065967"/>
              <a:ext cx="1719072" cy="106649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520" name="Table 520">
            <a:extLst>
              <a:ext uri="{FF2B5EF4-FFF2-40B4-BE49-F238E27FC236}">
                <a16:creationId xmlns:a16="http://schemas.microsoft.com/office/drawing/2014/main" id="{72972C24-5825-A1B8-0D23-A21CC02CB2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1871543"/>
              </p:ext>
            </p:extLst>
          </p:nvPr>
        </p:nvGraphicFramePr>
        <p:xfrm>
          <a:off x="283464" y="1934633"/>
          <a:ext cx="1063679" cy="2468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558">
                  <a:extLst>
                    <a:ext uri="{9D8B030D-6E8A-4147-A177-3AD203B41FA5}">
                      <a16:colId xmlns:a16="http://schemas.microsoft.com/office/drawing/2014/main" val="3065559563"/>
                    </a:ext>
                  </a:extLst>
                </a:gridCol>
                <a:gridCol w="838121">
                  <a:extLst>
                    <a:ext uri="{9D8B030D-6E8A-4147-A177-3AD203B41FA5}">
                      <a16:colId xmlns:a16="http://schemas.microsoft.com/office/drawing/2014/main" val="935891538"/>
                    </a:ext>
                  </a:extLst>
                </a:gridCol>
              </a:tblGrid>
              <a:tr h="235905">
                <a:tc gridSpan="2"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Vértices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Vértices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3883074"/>
                  </a:ext>
                </a:extLst>
              </a:tr>
              <a:tr h="235905"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(-1,1,-1)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1142925"/>
                  </a:ext>
                </a:extLst>
              </a:tr>
              <a:tr h="23590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200" dirty="0"/>
                        <a:t>(-1,1,1)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9982504"/>
                  </a:ext>
                </a:extLst>
              </a:tr>
              <a:tr h="23590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200" dirty="0"/>
                        <a:t>(1,1,1)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1576691"/>
                  </a:ext>
                </a:extLst>
              </a:tr>
              <a:tr h="23590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200" dirty="0"/>
                        <a:t>(1,1,-1)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0718435"/>
                  </a:ext>
                </a:extLst>
              </a:tr>
              <a:tr h="235905"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(-1,-1,-1)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1164063"/>
                  </a:ext>
                </a:extLst>
              </a:tr>
              <a:tr h="23590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200" dirty="0"/>
                        <a:t>(-1,-1,1)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7388479"/>
                  </a:ext>
                </a:extLst>
              </a:tr>
              <a:tr h="23590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2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200" dirty="0"/>
                        <a:t>(1,-1,1)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0383707"/>
                  </a:ext>
                </a:extLst>
              </a:tr>
              <a:tr h="23590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2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200" dirty="0"/>
                        <a:t>(1,-1,-1)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27731"/>
                  </a:ext>
                </a:extLst>
              </a:tr>
            </a:tbl>
          </a:graphicData>
        </a:graphic>
      </p:graphicFrame>
      <p:graphicFrame>
        <p:nvGraphicFramePr>
          <p:cNvPr id="521" name="Table 520">
            <a:extLst>
              <a:ext uri="{FF2B5EF4-FFF2-40B4-BE49-F238E27FC236}">
                <a16:creationId xmlns:a16="http://schemas.microsoft.com/office/drawing/2014/main" id="{F122998F-5214-6738-4153-4A23F92C2B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9605949"/>
              </p:ext>
            </p:extLst>
          </p:nvPr>
        </p:nvGraphicFramePr>
        <p:xfrm>
          <a:off x="1525892" y="1934632"/>
          <a:ext cx="982197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2197">
                  <a:extLst>
                    <a:ext uri="{9D8B030D-6E8A-4147-A177-3AD203B41FA5}">
                      <a16:colId xmlns:a16="http://schemas.microsoft.com/office/drawing/2014/main" val="935891538"/>
                    </a:ext>
                  </a:extLst>
                </a:gridCol>
              </a:tblGrid>
              <a:tr h="235905"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Faces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3883074"/>
                  </a:ext>
                </a:extLst>
              </a:tr>
              <a:tr h="235905"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0,1,2,3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1142925"/>
                  </a:ext>
                </a:extLst>
              </a:tr>
              <a:tr h="23590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200" dirty="0"/>
                        <a:t>0,4,5,1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9982504"/>
                  </a:ext>
                </a:extLst>
              </a:tr>
              <a:tr h="23590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200" dirty="0"/>
                        <a:t>1,5,6,2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1576691"/>
                  </a:ext>
                </a:extLst>
              </a:tr>
              <a:tr h="23590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200" dirty="0"/>
                        <a:t>2,6,7,3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0718435"/>
                  </a:ext>
                </a:extLst>
              </a:tr>
              <a:tr h="235905"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3,7,4,0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1164063"/>
                  </a:ext>
                </a:extLst>
              </a:tr>
              <a:tr h="23590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200" dirty="0"/>
                        <a:t>4,7,6,5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7388479"/>
                  </a:ext>
                </a:extLst>
              </a:tr>
            </a:tbl>
          </a:graphicData>
        </a:graphic>
      </p:graphicFrame>
      <p:graphicFrame>
        <p:nvGraphicFramePr>
          <p:cNvPr id="522" name="Table 521">
            <a:extLst>
              <a:ext uri="{FF2B5EF4-FFF2-40B4-BE49-F238E27FC236}">
                <a16:creationId xmlns:a16="http://schemas.microsoft.com/office/drawing/2014/main" id="{406225B3-88BA-7E90-4285-B18A76E3F8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1609558"/>
              </p:ext>
            </p:extLst>
          </p:nvPr>
        </p:nvGraphicFramePr>
        <p:xfrm>
          <a:off x="2668799" y="1944848"/>
          <a:ext cx="982197" cy="3566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2197">
                  <a:extLst>
                    <a:ext uri="{9D8B030D-6E8A-4147-A177-3AD203B41FA5}">
                      <a16:colId xmlns:a16="http://schemas.microsoft.com/office/drawing/2014/main" val="935891538"/>
                    </a:ext>
                  </a:extLst>
                </a:gridCol>
              </a:tblGrid>
              <a:tr h="235905"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Triângulos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3883074"/>
                  </a:ext>
                </a:extLst>
              </a:tr>
              <a:tr h="235905"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0,1,3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1142925"/>
                  </a:ext>
                </a:extLst>
              </a:tr>
              <a:tr h="23590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200" dirty="0"/>
                        <a:t>1,2,3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9982504"/>
                  </a:ext>
                </a:extLst>
              </a:tr>
              <a:tr h="23590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200" dirty="0"/>
                        <a:t>0,4,1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1576691"/>
                  </a:ext>
                </a:extLst>
              </a:tr>
              <a:tr h="23590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200" dirty="0"/>
                        <a:t>4,5,1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0718435"/>
                  </a:ext>
                </a:extLst>
              </a:tr>
              <a:tr h="235905"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1,5,2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1164063"/>
                  </a:ext>
                </a:extLst>
              </a:tr>
              <a:tr h="23590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200" dirty="0"/>
                        <a:t>5,6,2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7388479"/>
                  </a:ext>
                </a:extLst>
              </a:tr>
              <a:tr h="23590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200" dirty="0"/>
                        <a:t>2,6,3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7270948"/>
                  </a:ext>
                </a:extLst>
              </a:tr>
              <a:tr h="23590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200" dirty="0"/>
                        <a:t>6,7,3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5659232"/>
                  </a:ext>
                </a:extLst>
              </a:tr>
              <a:tr h="23590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200" dirty="0"/>
                        <a:t>3,7,0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4178193"/>
                  </a:ext>
                </a:extLst>
              </a:tr>
              <a:tr h="23590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200" dirty="0"/>
                        <a:t>7,4,0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8406151"/>
                  </a:ext>
                </a:extLst>
              </a:tr>
              <a:tr h="23590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200" dirty="0"/>
                        <a:t>4,7,5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173093"/>
                  </a:ext>
                </a:extLst>
              </a:tr>
              <a:tr h="23590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200" dirty="0"/>
                        <a:t>7,6,5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4146761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6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8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9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1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2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3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40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60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70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800"/>
                            </p:stCondLst>
                            <p:childTnLst>
                              <p:par>
                                <p:cTn id="47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900"/>
                            </p:stCondLst>
                            <p:childTnLst>
                              <p:par>
                                <p:cTn id="50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2" grpId="0" animBg="1"/>
      <p:bldP spid="33" grpId="0" animBg="1"/>
      <p:bldP spid="34" grpId="0" animBg="1"/>
      <p:bldP spid="35" grpId="0" animBg="1"/>
      <p:bldP spid="37" grpId="0" animBg="1"/>
      <p:bldP spid="38" grpId="0" animBg="1"/>
      <p:bldP spid="39" grpId="0" animBg="1"/>
      <p:bldP spid="41" grpId="0"/>
      <p:bldP spid="42" grpId="0"/>
      <p:bldP spid="43" grpId="0"/>
      <p:bldP spid="44" grpId="0"/>
      <p:bldP spid="45" grpId="0"/>
      <p:bldP spid="46" grpId="0"/>
      <p:bldP spid="47" grpId="0"/>
      <p:bldP spid="4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5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dirty="0"/>
              <a:t>X3D : Box</a:t>
            </a:r>
            <a:br>
              <a:rPr lang="pt-BR" dirty="0"/>
            </a:br>
            <a:endParaRPr dirty="0"/>
          </a:p>
        </p:txBody>
      </p:sp>
      <p:sp>
        <p:nvSpPr>
          <p:cNvPr id="539" name="Google Shape;539;p56"/>
          <p:cNvSpPr txBox="1">
            <a:spLocks noGrp="1"/>
          </p:cNvSpPr>
          <p:nvPr>
            <p:ph type="body" idx="1"/>
          </p:nvPr>
        </p:nvSpPr>
        <p:spPr>
          <a:xfrm>
            <a:off x="357884" y="703385"/>
            <a:ext cx="8428200" cy="170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None/>
            </a:pPr>
            <a:r>
              <a:rPr lang="pt-BR" sz="1700"/>
              <a:t>O nó </a:t>
            </a:r>
            <a:r>
              <a:rPr lang="pt-BR" sz="1700" b="1"/>
              <a:t>Box</a:t>
            </a:r>
            <a:r>
              <a:rPr lang="pt-BR" sz="1700"/>
              <a:t> especifica uma caixa 3D paralelepípeda retangular centrada no (0, 0, 0) no sistema de coordenadas local e alinhado com os eixos de coordenadas locais. Por padrão, a caixa mede 2 unidades em cada dimensão, de -1 a +1. O campo </a:t>
            </a:r>
            <a:r>
              <a:rPr lang="pt-BR" sz="1700" b="1"/>
              <a:t>size</a:t>
            </a:r>
            <a:r>
              <a:rPr lang="pt-BR" sz="1700"/>
              <a:t> especifica as extensões da caixa ao longo dos eixos X, Y e Z, respectivamente, e cada valor do tamanho deve ser maior que zero.</a:t>
            </a:r>
            <a:endParaRPr/>
          </a:p>
        </p:txBody>
      </p:sp>
      <p:sp>
        <p:nvSpPr>
          <p:cNvPr id="540" name="Google Shape;540;p5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22</a:t>
            </a:fld>
            <a:endParaRPr/>
          </a:p>
        </p:txBody>
      </p:sp>
      <p:sp>
        <p:nvSpPr>
          <p:cNvPr id="541" name="Google Shape;541;p56"/>
          <p:cNvSpPr/>
          <p:nvPr/>
        </p:nvSpPr>
        <p:spPr>
          <a:xfrm>
            <a:off x="2790092" y="3016403"/>
            <a:ext cx="6248400" cy="12003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106488" algn="l"/>
                <a:tab pos="1949450" algn="l"/>
                <a:tab pos="2974975" algn="l"/>
                <a:tab pos="3773488" algn="l"/>
              </a:tabLst>
            </a:pP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Box : X3DGeometryNode { </a:t>
            </a:r>
            <a:endParaRPr dirty="0"/>
          </a:p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106488" algn="l"/>
                <a:tab pos="1949450" algn="l"/>
                <a:tab pos="2974975" algn="l"/>
                <a:tab pos="3773488" algn="l"/>
              </a:tabLst>
            </a:pP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SFNode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	[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in,out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 	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metadata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	NULL  	[X3DMetadataObject]</a:t>
            </a:r>
            <a:endParaRPr dirty="0"/>
          </a:p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106488" algn="l"/>
                <a:tab pos="1949450" algn="l"/>
                <a:tab pos="2974975" algn="l"/>
                <a:tab pos="3773488" algn="l"/>
              </a:tabLst>
            </a:pPr>
            <a:r>
              <a:rPr lang="pt-BR" sz="1600" b="1" dirty="0">
                <a:solidFill>
                  <a:schemeClr val="dk1"/>
                </a:solidFill>
              </a:rPr>
              <a:t>  SFVec3f 	[]       	</a:t>
            </a:r>
            <a:r>
              <a:rPr lang="pt-BR" sz="1600" b="1" dirty="0" err="1">
                <a:solidFill>
                  <a:schemeClr val="dk1"/>
                </a:solidFill>
              </a:rPr>
              <a:t>size</a:t>
            </a:r>
            <a:r>
              <a:rPr lang="pt-BR" sz="1600" b="1" dirty="0">
                <a:solidFill>
                  <a:schemeClr val="dk1"/>
                </a:solidFill>
              </a:rPr>
              <a:t>    	2 2 2 	(0,∞)</a:t>
            </a:r>
            <a:endParaRPr b="1" dirty="0"/>
          </a:p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106488" algn="l"/>
                <a:tab pos="1949450" algn="l"/>
                <a:tab pos="2974975" algn="l"/>
                <a:tab pos="3773488" algn="l"/>
              </a:tabLst>
            </a:pP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SFBool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	[]       	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solid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	TRUE</a:t>
            </a:r>
            <a:endParaRPr dirty="0"/>
          </a:p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106488" algn="l"/>
                <a:tab pos="1949450" algn="l"/>
                <a:tab pos="2974975" algn="l"/>
                <a:tab pos="3773488" algn="l"/>
              </a:tabLst>
            </a:pP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dirty="0"/>
          </a:p>
        </p:txBody>
      </p:sp>
      <p:sp>
        <p:nvSpPr>
          <p:cNvPr id="542" name="Google Shape;542;p56"/>
          <p:cNvSpPr/>
          <p:nvPr/>
        </p:nvSpPr>
        <p:spPr>
          <a:xfrm>
            <a:off x="84172" y="5405974"/>
            <a:ext cx="8259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u="sng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https://www.web3d.org/documents/specifications/19775-1/V3.3/Part01/components/geometry3D.html#Box</a:t>
            </a:r>
            <a:r>
              <a:rPr lang="pt-BR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dirty="0"/>
          </a:p>
        </p:txBody>
      </p:sp>
      <p:pic>
        <p:nvPicPr>
          <p:cNvPr id="543" name="Google Shape;543;p56" descr="Box nod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5508" y="2407113"/>
            <a:ext cx="2619250" cy="241891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273209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6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Geração de Esferas em 3D</a:t>
            </a:r>
            <a:endParaRPr/>
          </a:p>
        </p:txBody>
      </p:sp>
      <p:sp>
        <p:nvSpPr>
          <p:cNvPr id="728" name="Google Shape;728;p61"/>
          <p:cNvSpPr txBox="1">
            <a:spLocks noGrp="1"/>
          </p:cNvSpPr>
          <p:nvPr>
            <p:ph type="body" idx="1"/>
          </p:nvPr>
        </p:nvSpPr>
        <p:spPr>
          <a:xfrm>
            <a:off x="390550" y="838982"/>
            <a:ext cx="8428200" cy="1127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Você é capaz de gerar um esfera 3D composta por vértices e arestas? Qual seria a sua técnica?</a:t>
            </a:r>
            <a:endParaRPr/>
          </a:p>
        </p:txBody>
      </p:sp>
      <p:sp>
        <p:nvSpPr>
          <p:cNvPr id="729" name="Google Shape;729;p6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23</a:t>
            </a:fld>
            <a:endParaRPr/>
          </a:p>
        </p:txBody>
      </p:sp>
      <p:pic>
        <p:nvPicPr>
          <p:cNvPr id="4" name="Picture 3" descr="A picture containing light&#10;&#10;Description automatically generated">
            <a:extLst>
              <a:ext uri="{FF2B5EF4-FFF2-40B4-BE49-F238E27FC236}">
                <a16:creationId xmlns:a16="http://schemas.microsoft.com/office/drawing/2014/main" id="{BC2EFF55-8685-451C-AD1F-92AC0EC95A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5553" y="1543106"/>
            <a:ext cx="3988173" cy="3988173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6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Geração de Esferas em 3D</a:t>
            </a:r>
            <a:endParaRPr/>
          </a:p>
        </p:txBody>
      </p:sp>
      <p:sp>
        <p:nvSpPr>
          <p:cNvPr id="728" name="Google Shape;728;p61"/>
          <p:cNvSpPr txBox="1">
            <a:spLocks noGrp="1"/>
          </p:cNvSpPr>
          <p:nvPr>
            <p:ph type="body" idx="1"/>
          </p:nvPr>
        </p:nvSpPr>
        <p:spPr>
          <a:xfrm>
            <a:off x="390550" y="838982"/>
            <a:ext cx="8428200" cy="1127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Você é capaz de gerar um esfera 3D composta por vértices e arestas? Qual seria a sua técnica?</a:t>
            </a:r>
            <a:endParaRPr/>
          </a:p>
        </p:txBody>
      </p:sp>
      <p:sp>
        <p:nvSpPr>
          <p:cNvPr id="729" name="Google Shape;729;p6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24</a:t>
            </a:fld>
            <a:endParaRPr/>
          </a:p>
        </p:txBody>
      </p:sp>
      <p:pic>
        <p:nvPicPr>
          <p:cNvPr id="730" name="Google Shape;730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91475" y="1774500"/>
            <a:ext cx="3560575" cy="35605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57184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CE190-4A7E-1C13-F0E5-60AF3D062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Níveis de </a:t>
            </a:r>
            <a:r>
              <a:rPr lang="pt-BR" dirty="0" err="1"/>
              <a:t>Tesselagem</a:t>
            </a:r>
            <a:r>
              <a:rPr lang="pt-BR" dirty="0"/>
              <a:t> em Malhas de Esferas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35BCD4-04CD-D5C8-5EF0-2673FA9785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9177" y="760974"/>
            <a:ext cx="3529822" cy="4496159"/>
          </a:xfrm>
        </p:spPr>
        <p:txBody>
          <a:bodyPr>
            <a:noAutofit/>
          </a:bodyPr>
          <a:lstStyle/>
          <a:p>
            <a:pPr marL="180975" indent="-173038" algn="r">
              <a:buFont typeface="Arial" panose="020B0604020202020204" pitchFamily="34" charset="0"/>
              <a:buChar char="•"/>
            </a:pPr>
            <a:r>
              <a:rPr lang="pt-BR" sz="2350" dirty="0"/>
              <a:t>Esfera UV</a:t>
            </a:r>
          </a:p>
          <a:p>
            <a:pPr marL="180975" indent="-173038" algn="r">
              <a:buFont typeface="Arial" panose="020B0604020202020204" pitchFamily="34" charset="0"/>
              <a:buChar char="•"/>
            </a:pPr>
            <a:endParaRPr lang="pt-BR" sz="2350" dirty="0"/>
          </a:p>
          <a:p>
            <a:pPr marL="180975" indent="-173038" algn="r">
              <a:buFont typeface="Arial" panose="020B0604020202020204" pitchFamily="34" charset="0"/>
              <a:buChar char="•"/>
            </a:pPr>
            <a:endParaRPr lang="pt-BR" sz="2350" dirty="0"/>
          </a:p>
          <a:p>
            <a:pPr marL="180975" indent="-173038" algn="r">
              <a:buFont typeface="Arial" panose="020B0604020202020204" pitchFamily="34" charset="0"/>
              <a:buChar char="•"/>
            </a:pPr>
            <a:r>
              <a:rPr lang="pt-BR" sz="2350" dirty="0" err="1"/>
              <a:t>Icoesfera</a:t>
            </a:r>
            <a:endParaRPr lang="pt-BR" sz="2350" dirty="0"/>
          </a:p>
          <a:p>
            <a:pPr marL="180975" indent="-173038" algn="r">
              <a:buFont typeface="Arial" panose="020B0604020202020204" pitchFamily="34" charset="0"/>
              <a:buChar char="•"/>
            </a:pPr>
            <a:endParaRPr lang="pt-BR" sz="2350" dirty="0"/>
          </a:p>
          <a:p>
            <a:pPr marL="180975" indent="-173038" algn="r">
              <a:buFont typeface="Arial" panose="020B0604020202020204" pitchFamily="34" charset="0"/>
              <a:buChar char="•"/>
            </a:pPr>
            <a:endParaRPr lang="pt-BR" sz="2350" dirty="0"/>
          </a:p>
          <a:p>
            <a:pPr marL="180975" indent="-173038" algn="r">
              <a:buFont typeface="Arial" panose="020B0604020202020204" pitchFamily="34" charset="0"/>
              <a:buChar char="•"/>
            </a:pPr>
            <a:r>
              <a:rPr lang="pt-BR" sz="2350" dirty="0" err="1"/>
              <a:t>Quadesfera</a:t>
            </a:r>
            <a:endParaRPr lang="pt-BR" sz="2350" dirty="0"/>
          </a:p>
          <a:p>
            <a:pPr marL="180975" indent="-173038" algn="r">
              <a:buFont typeface="Arial" panose="020B0604020202020204" pitchFamily="34" charset="0"/>
              <a:buChar char="•"/>
            </a:pPr>
            <a:endParaRPr lang="pt-BR" sz="2350" dirty="0"/>
          </a:p>
          <a:p>
            <a:pPr marL="180975" indent="-173038" algn="r">
              <a:buFont typeface="Arial" panose="020B0604020202020204" pitchFamily="34" charset="0"/>
              <a:buChar char="•"/>
            </a:pPr>
            <a:endParaRPr lang="pt-BR" sz="2350" dirty="0"/>
          </a:p>
          <a:p>
            <a:pPr marL="180975" indent="-173038" algn="r">
              <a:buFont typeface="Arial" panose="020B0604020202020204" pitchFamily="34" charset="0"/>
              <a:buChar char="•"/>
            </a:pPr>
            <a:r>
              <a:rPr lang="pt-BR" sz="2350" dirty="0"/>
              <a:t>Poliedro de Goldberg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FD6916-5CFE-C24C-B6ED-3A7F39C2DF7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25</a:t>
            </a:fld>
            <a:endParaRPr lang="pt-B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E6A0AB-9881-52A0-C1AC-B5CC4F21AD4C}"/>
              </a:ext>
            </a:extLst>
          </p:cNvPr>
          <p:cNvSpPr txBox="1"/>
          <p:nvPr/>
        </p:nvSpPr>
        <p:spPr>
          <a:xfrm>
            <a:off x="1789938" y="5388452"/>
            <a:ext cx="648802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pt-BR" sz="1200" dirty="0"/>
              <a:t>https://</a:t>
            </a:r>
            <a:r>
              <a:rPr lang="pt-BR" sz="1200" dirty="0" err="1"/>
              <a:t>www.danielsieger.com</a:t>
            </a:r>
            <a:r>
              <a:rPr lang="pt-BR" sz="1200" dirty="0"/>
              <a:t>/blog/2021/03/27/</a:t>
            </a:r>
            <a:r>
              <a:rPr lang="pt-BR" sz="1200" dirty="0" err="1"/>
              <a:t>generating-spheres.html</a:t>
            </a:r>
            <a:endParaRPr lang="pt-BR" sz="1200" dirty="0"/>
          </a:p>
        </p:txBody>
      </p:sp>
      <p:pic>
        <p:nvPicPr>
          <p:cNvPr id="1026" name="Picture 2" descr="Different refinement levels of the UV sphere">
            <a:extLst>
              <a:ext uri="{FF2B5EF4-FFF2-40B4-BE49-F238E27FC236}">
                <a16:creationId xmlns:a16="http://schemas.microsoft.com/office/drawing/2014/main" id="{A42A3408-97F9-614D-3091-6B3307E9D9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5963" y="660462"/>
            <a:ext cx="3795266" cy="969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ifferent refinement levels of the icosphere">
            <a:extLst>
              <a:ext uri="{FF2B5EF4-FFF2-40B4-BE49-F238E27FC236}">
                <a16:creationId xmlns:a16="http://schemas.microsoft.com/office/drawing/2014/main" id="{1D9E5F73-E751-B5A1-21DD-F1866159CC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5964" y="1878390"/>
            <a:ext cx="3795266" cy="919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Different refinement levels of the quad sphere">
            <a:extLst>
              <a:ext uri="{FF2B5EF4-FFF2-40B4-BE49-F238E27FC236}">
                <a16:creationId xmlns:a16="http://schemas.microsoft.com/office/drawing/2014/main" id="{C80C88E9-8D43-86A0-F4C8-55FDAC52FC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5963" y="3045583"/>
            <a:ext cx="3795265" cy="981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Different Goldberg polyhedra">
            <a:extLst>
              <a:ext uri="{FF2B5EF4-FFF2-40B4-BE49-F238E27FC236}">
                <a16:creationId xmlns:a16="http://schemas.microsoft.com/office/drawing/2014/main" id="{D7D4179A-28B9-7562-14FA-4D018A5FA0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5964" y="4275371"/>
            <a:ext cx="3795264" cy="1008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87340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X3D : </a:t>
            </a:r>
            <a:r>
              <a:rPr lang="pt-BR" dirty="0" err="1"/>
              <a:t>Sphere</a:t>
            </a:r>
            <a:endParaRPr dirty="0"/>
          </a:p>
        </p:txBody>
      </p:sp>
      <p:sp>
        <p:nvSpPr>
          <p:cNvPr id="206" name="Google Shape;206;p24"/>
          <p:cNvSpPr txBox="1">
            <a:spLocks noGrp="1"/>
          </p:cNvSpPr>
          <p:nvPr>
            <p:ph type="body" idx="1"/>
          </p:nvPr>
        </p:nvSpPr>
        <p:spPr>
          <a:xfrm>
            <a:off x="390550" y="838981"/>
            <a:ext cx="8428200" cy="1973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500" dirty="0"/>
              <a:t>Utilizada para desenhar esferas na cena. O nó X3D </a:t>
            </a:r>
            <a:r>
              <a:rPr lang="pt-BR" sz="1500" b="1" dirty="0" err="1"/>
              <a:t>Sphere</a:t>
            </a:r>
            <a:r>
              <a:rPr lang="pt-BR" sz="1500" dirty="0"/>
              <a:t> é uma esfera centrada em (0, 0, 0) no sistema de coordenadas local. O argumento </a:t>
            </a:r>
            <a:r>
              <a:rPr lang="pt-BR" sz="1500" b="1" dirty="0" err="1"/>
              <a:t>radius</a:t>
            </a:r>
            <a:r>
              <a:rPr lang="pt-BR" sz="1500" dirty="0"/>
              <a:t> especifica o raio da esfera que está sendo criada. Para desenhar essa esfera, você precisará </a:t>
            </a:r>
            <a:r>
              <a:rPr lang="pt-BR" sz="1500" dirty="0" err="1"/>
              <a:t>tesselar</a:t>
            </a:r>
            <a:r>
              <a:rPr lang="pt-BR" sz="1500" dirty="0"/>
              <a:t> ela em triângulos. Para isso, encontre os vértices e defina os triângulos.</a:t>
            </a:r>
            <a:endParaRPr sz="1500" dirty="0"/>
          </a:p>
        </p:txBody>
      </p:sp>
      <p:sp>
        <p:nvSpPr>
          <p:cNvPr id="207" name="Google Shape;207;p2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26</a:t>
            </a:fld>
            <a:endParaRPr/>
          </a:p>
        </p:txBody>
      </p:sp>
      <p:sp>
        <p:nvSpPr>
          <p:cNvPr id="208" name="Google Shape;208;p24"/>
          <p:cNvSpPr txBox="1"/>
          <p:nvPr/>
        </p:nvSpPr>
        <p:spPr>
          <a:xfrm>
            <a:off x="474900" y="2379270"/>
            <a:ext cx="4854600" cy="10467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Sphere : X3DGeometryNode { 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SFNode  [in,out] metadata NULL [X3DMetadataObject]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SFFloat []       radius   1    (0,∞)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SFBool  []       solid    TRUE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209" name="Google Shape;20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52325" y="2346531"/>
            <a:ext cx="2660043" cy="259781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A31C35C-736E-A0B5-6DD7-4D797265929B}"/>
              </a:ext>
            </a:extLst>
          </p:cNvPr>
          <p:cNvSpPr txBox="1"/>
          <p:nvPr/>
        </p:nvSpPr>
        <p:spPr>
          <a:xfrm>
            <a:off x="474900" y="5340977"/>
            <a:ext cx="78578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https://www.web3d.org/documents/specifications/19775-1/V3.3/Part01/components/geometry3D.html#Sphere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>
          <a:extLst>
            <a:ext uri="{FF2B5EF4-FFF2-40B4-BE49-F238E27FC236}">
              <a16:creationId xmlns:a16="http://schemas.microsoft.com/office/drawing/2014/main" id="{D9DDB056-D4E9-1181-275A-4398F06561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4">
            <a:extLst>
              <a:ext uri="{FF2B5EF4-FFF2-40B4-BE49-F238E27FC236}">
                <a16:creationId xmlns:a16="http://schemas.microsoft.com/office/drawing/2014/main" id="{A4C5EE4F-634F-501D-0E43-7D17D3170CB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X3D : Cone</a:t>
            </a:r>
            <a:endParaRPr dirty="0"/>
          </a:p>
        </p:txBody>
      </p:sp>
      <p:sp>
        <p:nvSpPr>
          <p:cNvPr id="206" name="Google Shape;206;p24">
            <a:extLst>
              <a:ext uri="{FF2B5EF4-FFF2-40B4-BE49-F238E27FC236}">
                <a16:creationId xmlns:a16="http://schemas.microsoft.com/office/drawing/2014/main" id="{810DC56C-A217-356E-6105-56E74F8E984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90550" y="838981"/>
            <a:ext cx="8428200" cy="1973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500" noProof="0" dirty="0"/>
              <a:t>O nó Cone especifica um cone que está centrado no sistema de coordenadas local e cujo eixo central está alinhado com o eixo </a:t>
            </a:r>
            <a:r>
              <a:rPr lang="pt-BR" sz="1500" noProof="0" dirty="0" err="1"/>
              <a:t>Y</a:t>
            </a:r>
            <a:r>
              <a:rPr lang="pt-BR" sz="1500" noProof="0" dirty="0"/>
              <a:t> local. O campo </a:t>
            </a:r>
            <a:r>
              <a:rPr lang="pt-BR" sz="1500" noProof="0" dirty="0" err="1"/>
              <a:t>bottomRadius</a:t>
            </a:r>
            <a:r>
              <a:rPr lang="pt-BR" sz="1500" noProof="0" dirty="0"/>
              <a:t> especifica o raio da base do cone, e o campo </a:t>
            </a:r>
            <a:r>
              <a:rPr lang="pt-BR" sz="1500" noProof="0" dirty="0" err="1"/>
              <a:t>height</a:t>
            </a:r>
            <a:r>
              <a:rPr lang="pt-BR" sz="1500" noProof="0" dirty="0"/>
              <a:t> especifica a altura do cone, desde o centro da base até o ápice.</a:t>
            </a:r>
          </a:p>
        </p:txBody>
      </p:sp>
      <p:sp>
        <p:nvSpPr>
          <p:cNvPr id="207" name="Google Shape;207;p24">
            <a:extLst>
              <a:ext uri="{FF2B5EF4-FFF2-40B4-BE49-F238E27FC236}">
                <a16:creationId xmlns:a16="http://schemas.microsoft.com/office/drawing/2014/main" id="{ADB4780D-E7B9-70BB-1BD9-8D008D2F482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27</a:t>
            </a:fld>
            <a:endParaRPr/>
          </a:p>
        </p:txBody>
      </p:sp>
      <p:sp>
        <p:nvSpPr>
          <p:cNvPr id="208" name="Google Shape;208;p24">
            <a:extLst>
              <a:ext uri="{FF2B5EF4-FFF2-40B4-BE49-F238E27FC236}">
                <a16:creationId xmlns:a16="http://schemas.microsoft.com/office/drawing/2014/main" id="{C597D898-B773-F2F1-0C7B-A9A891120766}"/>
              </a:ext>
            </a:extLst>
          </p:cNvPr>
          <p:cNvSpPr txBox="1"/>
          <p:nvPr/>
        </p:nvSpPr>
        <p:spPr>
          <a:xfrm>
            <a:off x="474900" y="2240725"/>
            <a:ext cx="4854600" cy="1600408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-US" sz="1000" noProof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Cone : X3DGeometryNode {</a:t>
            </a:r>
          </a:p>
          <a:p>
            <a:pPr>
              <a:lnSpc>
                <a:spcPct val="115000"/>
              </a:lnSpc>
            </a:pPr>
            <a:r>
              <a:rPr lang="en-US" sz="1000" noProof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SFNode  [in,out] metadata     NULL [X3DMetadataObject]</a:t>
            </a:r>
          </a:p>
          <a:p>
            <a:pPr>
              <a:lnSpc>
                <a:spcPct val="115000"/>
              </a:lnSpc>
            </a:pPr>
            <a:r>
              <a:rPr lang="en-US" sz="1000" noProof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SFBool  []       bottom       TRUE</a:t>
            </a:r>
          </a:p>
          <a:p>
            <a:pPr>
              <a:lnSpc>
                <a:spcPct val="115000"/>
              </a:lnSpc>
            </a:pPr>
            <a:r>
              <a:rPr lang="en-US" sz="1000" noProof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SFFloat []       bottomRadius 1    (0,∞)</a:t>
            </a:r>
          </a:p>
          <a:p>
            <a:pPr>
              <a:lnSpc>
                <a:spcPct val="115000"/>
              </a:lnSpc>
            </a:pPr>
            <a:r>
              <a:rPr lang="en-US" sz="1000" noProof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SFFloat []       height       2    (0,∞)</a:t>
            </a:r>
          </a:p>
          <a:p>
            <a:pPr>
              <a:lnSpc>
                <a:spcPct val="115000"/>
              </a:lnSpc>
            </a:pPr>
            <a:r>
              <a:rPr lang="en-US" sz="1000" noProof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SFBool  []       side         TRUE</a:t>
            </a:r>
          </a:p>
          <a:p>
            <a:pPr>
              <a:lnSpc>
                <a:spcPct val="115000"/>
              </a:lnSpc>
            </a:pPr>
            <a:r>
              <a:rPr lang="en-US" sz="1000" noProof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SFBool  []       solid        TRUE</a:t>
            </a:r>
          </a:p>
          <a:p>
            <a:pPr>
              <a:lnSpc>
                <a:spcPct val="115000"/>
              </a:lnSpc>
            </a:pPr>
            <a:r>
              <a:rPr lang="en-US" sz="1000" noProof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13B3CE-9628-BB69-01C3-3B0B55B6936C}"/>
              </a:ext>
            </a:extLst>
          </p:cNvPr>
          <p:cNvSpPr txBox="1"/>
          <p:nvPr/>
        </p:nvSpPr>
        <p:spPr>
          <a:xfrm>
            <a:off x="474900" y="5340977"/>
            <a:ext cx="78578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https://www.web3d.org/documents/specifications/19775-1/V3.3/Part01/components/geometry3D.html#Cone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</a:p>
        </p:txBody>
      </p:sp>
      <p:pic>
        <p:nvPicPr>
          <p:cNvPr id="1026" name="Picture 2" descr="Cone node">
            <a:extLst>
              <a:ext uri="{FF2B5EF4-FFF2-40B4-BE49-F238E27FC236}">
                <a16:creationId xmlns:a16="http://schemas.microsoft.com/office/drawing/2014/main" id="{0235A8C2-9A97-EA4C-706D-344FB1DD3B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8154" y="2063725"/>
            <a:ext cx="2791942" cy="3027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07511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>
          <a:extLst>
            <a:ext uri="{FF2B5EF4-FFF2-40B4-BE49-F238E27FC236}">
              <a16:creationId xmlns:a16="http://schemas.microsoft.com/office/drawing/2014/main" id="{3A9CC84D-01CD-CE42-8730-180A7B8F59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4">
            <a:extLst>
              <a:ext uri="{FF2B5EF4-FFF2-40B4-BE49-F238E27FC236}">
                <a16:creationId xmlns:a16="http://schemas.microsoft.com/office/drawing/2014/main" id="{08452CAB-EE38-2ED1-B0FB-2C0AE741841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pt-BR" noProof="1"/>
              <a:t>X3D : Cylinder</a:t>
            </a:r>
          </a:p>
        </p:txBody>
      </p:sp>
      <p:sp>
        <p:nvSpPr>
          <p:cNvPr id="206" name="Google Shape;206;p24">
            <a:extLst>
              <a:ext uri="{FF2B5EF4-FFF2-40B4-BE49-F238E27FC236}">
                <a16:creationId xmlns:a16="http://schemas.microsoft.com/office/drawing/2014/main" id="{4B29F26E-6BF5-680A-0AF6-45BD0A958C9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90550" y="838981"/>
            <a:ext cx="8428200" cy="1973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500" noProof="0" dirty="0"/>
              <a:t>O nó Cone especifica um cone que está centrado no sistema de coordenadas local e cujo eixo central está alinhado com o eixo </a:t>
            </a:r>
            <a:r>
              <a:rPr lang="pt-BR" sz="1500" noProof="0" dirty="0" err="1"/>
              <a:t>Y</a:t>
            </a:r>
            <a:r>
              <a:rPr lang="pt-BR" sz="1500" noProof="0" dirty="0"/>
              <a:t> local. O campo </a:t>
            </a:r>
            <a:r>
              <a:rPr lang="pt-BR" sz="1500" noProof="0" dirty="0" err="1"/>
              <a:t>bottomRadius</a:t>
            </a:r>
            <a:r>
              <a:rPr lang="pt-BR" sz="1500" noProof="0" dirty="0"/>
              <a:t> especifica o raio da base do cone, e o campo </a:t>
            </a:r>
            <a:r>
              <a:rPr lang="pt-BR" sz="1500" noProof="0" dirty="0" err="1"/>
              <a:t>height</a:t>
            </a:r>
            <a:r>
              <a:rPr lang="pt-BR" sz="1500" noProof="0" dirty="0"/>
              <a:t> especifica a altura do cone, desde o centro da base até o ápice.</a:t>
            </a:r>
          </a:p>
        </p:txBody>
      </p:sp>
      <p:sp>
        <p:nvSpPr>
          <p:cNvPr id="207" name="Google Shape;207;p24">
            <a:extLst>
              <a:ext uri="{FF2B5EF4-FFF2-40B4-BE49-F238E27FC236}">
                <a16:creationId xmlns:a16="http://schemas.microsoft.com/office/drawing/2014/main" id="{6E716720-94EA-4B38-5C02-DEFAF6B6C03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28</a:t>
            </a:fld>
            <a:endParaRPr/>
          </a:p>
        </p:txBody>
      </p:sp>
      <p:sp>
        <p:nvSpPr>
          <p:cNvPr id="208" name="Google Shape;208;p24">
            <a:extLst>
              <a:ext uri="{FF2B5EF4-FFF2-40B4-BE49-F238E27FC236}">
                <a16:creationId xmlns:a16="http://schemas.microsoft.com/office/drawing/2014/main" id="{C3D47CD8-7AB6-16C7-1F24-1D8704E6680E}"/>
              </a:ext>
            </a:extLst>
          </p:cNvPr>
          <p:cNvSpPr txBox="1"/>
          <p:nvPr/>
        </p:nvSpPr>
        <p:spPr>
          <a:xfrm>
            <a:off x="474900" y="2240725"/>
            <a:ext cx="4854600" cy="1777379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-US" sz="1000" noProof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Cylinder : X3DGeometryNode {</a:t>
            </a:r>
          </a:p>
          <a:p>
            <a:pPr>
              <a:lnSpc>
                <a:spcPct val="115000"/>
              </a:lnSpc>
            </a:pPr>
            <a:r>
              <a:rPr lang="en-US" sz="1000" noProof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SFNode  [in,out] metadata     NULL [X3DMetadataObject]</a:t>
            </a:r>
          </a:p>
          <a:p>
            <a:pPr>
              <a:lnSpc>
                <a:spcPct val="115000"/>
              </a:lnSpc>
            </a:pPr>
            <a:r>
              <a:rPr lang="en-US" sz="1000" noProof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SFBool  []       bottom       TRUE</a:t>
            </a:r>
          </a:p>
          <a:p>
            <a:pPr>
              <a:lnSpc>
                <a:spcPct val="115000"/>
              </a:lnSpc>
            </a:pPr>
            <a:r>
              <a:rPr lang="en-US" sz="1000" noProof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SFFloat []       height       2    (0,∞)</a:t>
            </a:r>
          </a:p>
          <a:p>
            <a:pPr>
              <a:lnSpc>
                <a:spcPct val="115000"/>
              </a:lnSpc>
            </a:pPr>
            <a:r>
              <a:rPr lang="en-US" sz="1000" noProof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SFFloat []       radius       1    (0,∞)</a:t>
            </a:r>
          </a:p>
          <a:p>
            <a:pPr>
              <a:lnSpc>
                <a:spcPct val="115000"/>
              </a:lnSpc>
            </a:pPr>
            <a:r>
              <a:rPr lang="en-US" sz="1000" noProof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SFBool  []       side         TRUE</a:t>
            </a:r>
          </a:p>
          <a:p>
            <a:pPr>
              <a:lnSpc>
                <a:spcPct val="115000"/>
              </a:lnSpc>
            </a:pPr>
            <a:r>
              <a:rPr lang="en-US" sz="1000" noProof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SFBool  []       solid        TRUE</a:t>
            </a:r>
          </a:p>
          <a:p>
            <a:pPr>
              <a:lnSpc>
                <a:spcPct val="115000"/>
              </a:lnSpc>
            </a:pPr>
            <a:r>
              <a:rPr lang="en-US" sz="1000" noProof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SFBool  []       top          TRUE</a:t>
            </a:r>
          </a:p>
          <a:p>
            <a:pPr>
              <a:lnSpc>
                <a:spcPct val="115000"/>
              </a:lnSpc>
            </a:pPr>
            <a:r>
              <a:rPr lang="en-US" sz="1000" noProof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F3F38C-E36C-B952-F140-BC679DB17ABB}"/>
              </a:ext>
            </a:extLst>
          </p:cNvPr>
          <p:cNvSpPr txBox="1"/>
          <p:nvPr/>
        </p:nvSpPr>
        <p:spPr>
          <a:xfrm>
            <a:off x="474900" y="5340977"/>
            <a:ext cx="78578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https://www.web3d.org/documents/specifications/19775-1/V3.3/Part01/components/geometry3D.html#Cylinder</a:t>
            </a:r>
            <a:r>
              <a:rPr lang="en-US" sz="1200" dirty="0">
                <a:solidFill>
                  <a:schemeClr val="tx1"/>
                </a:solidFill>
              </a:rPr>
              <a:t>  </a:t>
            </a:r>
          </a:p>
        </p:txBody>
      </p:sp>
      <p:pic>
        <p:nvPicPr>
          <p:cNvPr id="2050" name="Picture 2" descr="Cylinder node">
            <a:extLst>
              <a:ext uri="{FF2B5EF4-FFF2-40B4-BE49-F238E27FC236}">
                <a16:creationId xmlns:a16="http://schemas.microsoft.com/office/drawing/2014/main" id="{87E550D9-319D-7DC5-4FF0-50D840B5FF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21" y="2091798"/>
            <a:ext cx="3433597" cy="2977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16712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3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Especificação das primitivas</a:t>
            </a:r>
            <a:endParaRPr/>
          </a:p>
        </p:txBody>
      </p:sp>
      <p:sp>
        <p:nvSpPr>
          <p:cNvPr id="476" name="Google Shape;476;p35"/>
          <p:cNvSpPr txBox="1">
            <a:spLocks noGrp="1"/>
          </p:cNvSpPr>
          <p:nvPr>
            <p:ph type="body" idx="1"/>
          </p:nvPr>
        </p:nvSpPr>
        <p:spPr>
          <a:xfrm>
            <a:off x="221332" y="1124700"/>
            <a:ext cx="4350668" cy="29947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67"/>
              <a:buNone/>
            </a:pPr>
            <a:r>
              <a:rPr lang="en-US" sz="1000" b="1" noProof="1">
                <a:latin typeface="Consolas" panose="020B0609020204030204" pitchFamily="49" charset="0"/>
                <a:cs typeface="Consolas" panose="020B0609020204030204" pitchFamily="49" charset="0"/>
              </a:rPr>
              <a:t>Box : X3DGeometryNode { </a:t>
            </a:r>
          </a:p>
          <a:p>
            <a:pPr marL="0" lvl="0" indent="0" algn="l" rtl="0">
              <a:spcBef>
                <a:spcPts val="233"/>
              </a:spcBef>
              <a:spcAft>
                <a:spcPts val="0"/>
              </a:spcAft>
              <a:buClr>
                <a:schemeClr val="dk1"/>
              </a:buClr>
              <a:buSzPts val="1167"/>
              <a:buNone/>
            </a:pPr>
            <a:r>
              <a:rPr lang="en-US" sz="1000" b="1" noProof="1">
                <a:latin typeface="Consolas" panose="020B0609020204030204" pitchFamily="49" charset="0"/>
                <a:cs typeface="Consolas" panose="020B0609020204030204" pitchFamily="49" charset="0"/>
              </a:rPr>
              <a:t>  SFNode  [in,out] metadata NULL  [X3DMetadataObject]</a:t>
            </a:r>
          </a:p>
          <a:p>
            <a:pPr marL="0" lvl="0" indent="0" algn="l" rtl="0">
              <a:spcBef>
                <a:spcPts val="233"/>
              </a:spcBef>
              <a:spcAft>
                <a:spcPts val="0"/>
              </a:spcAft>
              <a:buClr>
                <a:schemeClr val="dk1"/>
              </a:buClr>
              <a:buSzPts val="1167"/>
              <a:buNone/>
            </a:pPr>
            <a:r>
              <a:rPr lang="en-US" sz="1000" b="1" noProof="1">
                <a:latin typeface="Consolas" panose="020B0609020204030204" pitchFamily="49" charset="0"/>
                <a:cs typeface="Consolas" panose="020B0609020204030204" pitchFamily="49" charset="0"/>
              </a:rPr>
              <a:t>  SFVec3f []       size     2 2 2 (0,∞)</a:t>
            </a:r>
          </a:p>
          <a:p>
            <a:pPr marL="0" lvl="0" indent="0" algn="l" rtl="0">
              <a:spcBef>
                <a:spcPts val="233"/>
              </a:spcBef>
              <a:spcAft>
                <a:spcPts val="0"/>
              </a:spcAft>
              <a:buClr>
                <a:schemeClr val="dk1"/>
              </a:buClr>
              <a:buSzPts val="1167"/>
              <a:buNone/>
            </a:pPr>
            <a:r>
              <a:rPr lang="en-US" sz="1000" b="1" noProof="1">
                <a:latin typeface="Consolas" panose="020B0609020204030204" pitchFamily="49" charset="0"/>
                <a:cs typeface="Consolas" panose="020B0609020204030204" pitchFamily="49" charset="0"/>
              </a:rPr>
              <a:t>  SFBool  []       solid    TRUE</a:t>
            </a:r>
          </a:p>
          <a:p>
            <a:pPr marL="0" lvl="0" indent="0" algn="l" rtl="0">
              <a:spcBef>
                <a:spcPts val="233"/>
              </a:spcBef>
              <a:spcAft>
                <a:spcPts val="0"/>
              </a:spcAft>
              <a:buClr>
                <a:schemeClr val="dk1"/>
              </a:buClr>
              <a:buSzPts val="1167"/>
              <a:buNone/>
            </a:pPr>
            <a:r>
              <a:rPr lang="en-US" sz="1000" b="1" noProof="1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0" lvl="0" indent="0" algn="l" rtl="0">
              <a:spcBef>
                <a:spcPts val="233"/>
              </a:spcBef>
              <a:spcAft>
                <a:spcPts val="0"/>
              </a:spcAft>
              <a:buClr>
                <a:schemeClr val="dk1"/>
              </a:buClr>
              <a:buSzPts val="1167"/>
              <a:buNone/>
            </a:pPr>
            <a:endParaRPr lang="en-US" sz="1000" noProof="1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lvl="0" indent="0" algn="l" rtl="0">
              <a:spcBef>
                <a:spcPts val="233"/>
              </a:spcBef>
              <a:spcAft>
                <a:spcPts val="0"/>
              </a:spcAft>
              <a:buClr>
                <a:schemeClr val="dk1"/>
              </a:buClr>
              <a:buSzPts val="1167"/>
              <a:buNone/>
            </a:pPr>
            <a:r>
              <a:rPr lang="en-US" sz="1000" noProof="1">
                <a:latin typeface="Consolas" panose="020B0609020204030204" pitchFamily="49" charset="0"/>
                <a:cs typeface="Consolas" panose="020B0609020204030204" pitchFamily="49" charset="0"/>
              </a:rPr>
              <a:t>Cylinder : X3DGeometryNode { </a:t>
            </a:r>
          </a:p>
          <a:p>
            <a:pPr marL="0" lvl="0" indent="0" algn="l" rtl="0">
              <a:spcBef>
                <a:spcPts val="233"/>
              </a:spcBef>
              <a:spcAft>
                <a:spcPts val="0"/>
              </a:spcAft>
              <a:buClr>
                <a:schemeClr val="dk1"/>
              </a:buClr>
              <a:buSzPts val="1167"/>
              <a:buNone/>
            </a:pPr>
            <a:r>
              <a:rPr lang="en-US" sz="1000" noProof="1">
                <a:latin typeface="Consolas" panose="020B0609020204030204" pitchFamily="49" charset="0"/>
                <a:cs typeface="Consolas" panose="020B0609020204030204" pitchFamily="49" charset="0"/>
              </a:rPr>
              <a:t>  SFNode  [in,out] metadata NULL [X3DMetadataObject]</a:t>
            </a:r>
          </a:p>
          <a:p>
            <a:pPr marL="0" lvl="0" indent="0" algn="l" rtl="0">
              <a:spcBef>
                <a:spcPts val="233"/>
              </a:spcBef>
              <a:spcAft>
                <a:spcPts val="0"/>
              </a:spcAft>
              <a:buClr>
                <a:schemeClr val="dk1"/>
              </a:buClr>
              <a:buSzPts val="1167"/>
              <a:buNone/>
            </a:pPr>
            <a:r>
              <a:rPr lang="en-US" sz="1000" noProof="1">
                <a:latin typeface="Consolas" panose="020B0609020204030204" pitchFamily="49" charset="0"/>
                <a:cs typeface="Consolas" panose="020B0609020204030204" pitchFamily="49" charset="0"/>
              </a:rPr>
              <a:t>  SFBool  []       bottom   TRUE</a:t>
            </a:r>
          </a:p>
          <a:p>
            <a:pPr marL="0" lvl="0" indent="0" algn="l" rtl="0">
              <a:spcBef>
                <a:spcPts val="233"/>
              </a:spcBef>
              <a:spcAft>
                <a:spcPts val="0"/>
              </a:spcAft>
              <a:buClr>
                <a:schemeClr val="dk1"/>
              </a:buClr>
              <a:buSzPts val="1167"/>
              <a:buNone/>
            </a:pPr>
            <a:r>
              <a:rPr lang="en-US" sz="1000" noProof="1">
                <a:latin typeface="Consolas" panose="020B0609020204030204" pitchFamily="49" charset="0"/>
                <a:cs typeface="Consolas" panose="020B0609020204030204" pitchFamily="49" charset="0"/>
              </a:rPr>
              <a:t>  SFFloat []       height   2    (0,∞)</a:t>
            </a:r>
          </a:p>
          <a:p>
            <a:pPr marL="0" lvl="0" indent="0" algn="l" rtl="0">
              <a:spcBef>
                <a:spcPts val="233"/>
              </a:spcBef>
              <a:spcAft>
                <a:spcPts val="0"/>
              </a:spcAft>
              <a:buClr>
                <a:schemeClr val="dk1"/>
              </a:buClr>
              <a:buSzPts val="1167"/>
              <a:buNone/>
            </a:pPr>
            <a:r>
              <a:rPr lang="en-US" sz="1000" noProof="1">
                <a:latin typeface="Consolas" panose="020B0609020204030204" pitchFamily="49" charset="0"/>
                <a:cs typeface="Consolas" panose="020B0609020204030204" pitchFamily="49" charset="0"/>
              </a:rPr>
              <a:t>  SFFloat []       radius   1    (0,∞)</a:t>
            </a:r>
          </a:p>
          <a:p>
            <a:pPr marL="0" lvl="0" indent="0" algn="l" rtl="0">
              <a:spcBef>
                <a:spcPts val="233"/>
              </a:spcBef>
              <a:spcAft>
                <a:spcPts val="0"/>
              </a:spcAft>
              <a:buClr>
                <a:schemeClr val="dk1"/>
              </a:buClr>
              <a:buSzPts val="1167"/>
              <a:buNone/>
            </a:pPr>
            <a:r>
              <a:rPr lang="en-US" sz="1000" noProof="1">
                <a:latin typeface="Consolas" panose="020B0609020204030204" pitchFamily="49" charset="0"/>
                <a:cs typeface="Consolas" panose="020B0609020204030204" pitchFamily="49" charset="0"/>
              </a:rPr>
              <a:t>  SFBool  []       side     TRUE</a:t>
            </a:r>
          </a:p>
          <a:p>
            <a:pPr marL="0" lvl="0" indent="0" algn="l" rtl="0">
              <a:spcBef>
                <a:spcPts val="233"/>
              </a:spcBef>
              <a:spcAft>
                <a:spcPts val="0"/>
              </a:spcAft>
              <a:buClr>
                <a:schemeClr val="dk1"/>
              </a:buClr>
              <a:buSzPts val="1167"/>
              <a:buNone/>
            </a:pPr>
            <a:r>
              <a:rPr lang="en-US" sz="1000" noProof="1">
                <a:latin typeface="Consolas" panose="020B0609020204030204" pitchFamily="49" charset="0"/>
                <a:cs typeface="Consolas" panose="020B0609020204030204" pitchFamily="49" charset="0"/>
              </a:rPr>
              <a:t>  SFBool  []       solid    TRUE</a:t>
            </a:r>
          </a:p>
          <a:p>
            <a:pPr marL="0" lvl="0" indent="0" algn="l" rtl="0">
              <a:spcBef>
                <a:spcPts val="233"/>
              </a:spcBef>
              <a:spcAft>
                <a:spcPts val="0"/>
              </a:spcAft>
              <a:buClr>
                <a:schemeClr val="dk1"/>
              </a:buClr>
              <a:buSzPts val="1167"/>
              <a:buNone/>
            </a:pPr>
            <a:r>
              <a:rPr lang="en-US" sz="1000" noProof="1">
                <a:latin typeface="Consolas" panose="020B0609020204030204" pitchFamily="49" charset="0"/>
                <a:cs typeface="Consolas" panose="020B0609020204030204" pitchFamily="49" charset="0"/>
              </a:rPr>
              <a:t>  SFBool  []       top      TRUE</a:t>
            </a:r>
          </a:p>
          <a:p>
            <a:pPr marL="0" lvl="0" indent="0" algn="l" rtl="0">
              <a:spcBef>
                <a:spcPts val="233"/>
              </a:spcBef>
              <a:spcAft>
                <a:spcPts val="0"/>
              </a:spcAft>
              <a:buClr>
                <a:schemeClr val="dk1"/>
              </a:buClr>
              <a:buSzPts val="1167"/>
              <a:buNone/>
            </a:pPr>
            <a:r>
              <a:rPr lang="en-US" sz="1000" noProof="1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477" name="Google Shape;477;p35"/>
          <p:cNvSpPr txBox="1">
            <a:spLocks noGrp="1"/>
          </p:cNvSpPr>
          <p:nvPr>
            <p:ph type="body" idx="1"/>
          </p:nvPr>
        </p:nvSpPr>
        <p:spPr>
          <a:xfrm>
            <a:off x="4782311" y="1124700"/>
            <a:ext cx="4197097" cy="29947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85738" marR="0" lvl="0" indent="-285738" algn="l" rtl="0">
              <a:spcBef>
                <a:spcPts val="233"/>
              </a:spcBef>
              <a:spcAft>
                <a:spcPts val="0"/>
              </a:spcAft>
              <a:buClr>
                <a:schemeClr val="dk1"/>
              </a:buClr>
              <a:buSzPts val="1167"/>
              <a:buFont typeface="Arial"/>
              <a:buNone/>
            </a:pPr>
            <a:r>
              <a:rPr lang="en-US" sz="1000" b="1" i="0" u="none" strike="noStrike" cap="none" noProof="1">
                <a:solidFill>
                  <a:schemeClr val="dk1"/>
                </a:solidFill>
                <a:latin typeface="Consolas" panose="020B0609020204030204" pitchFamily="49" charset="0"/>
                <a:cs typeface="Consolas" panose="020B0609020204030204" pitchFamily="49" charset="0"/>
                <a:sym typeface="Verdana"/>
              </a:rPr>
              <a:t>Sphere : X3DGeometryNode { </a:t>
            </a:r>
            <a:endParaRPr lang="en-US" sz="1000" b="1" noProof="1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285738" marR="0" lvl="0" indent="-285738" algn="l" rtl="0">
              <a:spcBef>
                <a:spcPts val="233"/>
              </a:spcBef>
              <a:spcAft>
                <a:spcPts val="0"/>
              </a:spcAft>
              <a:buClr>
                <a:schemeClr val="dk1"/>
              </a:buClr>
              <a:buSzPts val="1167"/>
              <a:buFont typeface="Arial"/>
              <a:buNone/>
            </a:pPr>
            <a:r>
              <a:rPr lang="en-US" sz="1000" b="1" i="0" u="none" strike="noStrike" cap="none" noProof="1">
                <a:solidFill>
                  <a:schemeClr val="dk1"/>
                </a:solidFill>
                <a:latin typeface="Consolas" panose="020B0609020204030204" pitchFamily="49" charset="0"/>
                <a:cs typeface="Consolas" panose="020B0609020204030204" pitchFamily="49" charset="0"/>
                <a:sym typeface="Verdana"/>
              </a:rPr>
              <a:t>  SFNode  [in,out] metadata NULL [X3DMetadataObject]</a:t>
            </a:r>
            <a:endParaRPr lang="en-US" sz="1000" b="1" noProof="1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285738" marR="0" lvl="0" indent="-285738" algn="l" rtl="0">
              <a:spcBef>
                <a:spcPts val="233"/>
              </a:spcBef>
              <a:spcAft>
                <a:spcPts val="0"/>
              </a:spcAft>
              <a:buClr>
                <a:schemeClr val="dk1"/>
              </a:buClr>
              <a:buSzPts val="1167"/>
              <a:buFont typeface="Arial"/>
              <a:buNone/>
            </a:pPr>
            <a:r>
              <a:rPr lang="en-US" sz="1000" b="1" i="0" u="none" strike="noStrike" cap="none" noProof="1">
                <a:solidFill>
                  <a:schemeClr val="dk1"/>
                </a:solidFill>
                <a:latin typeface="Consolas" panose="020B0609020204030204" pitchFamily="49" charset="0"/>
                <a:cs typeface="Consolas" panose="020B0609020204030204" pitchFamily="49" charset="0"/>
                <a:sym typeface="Verdana"/>
              </a:rPr>
              <a:t>  SFFloat []       radius   1    (0,∞)</a:t>
            </a:r>
            <a:endParaRPr lang="en-US" sz="1000" b="1" noProof="1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285738" marR="0" lvl="0" indent="-285738" algn="l" rtl="0">
              <a:spcBef>
                <a:spcPts val="233"/>
              </a:spcBef>
              <a:spcAft>
                <a:spcPts val="0"/>
              </a:spcAft>
              <a:buClr>
                <a:schemeClr val="dk1"/>
              </a:buClr>
              <a:buSzPts val="1167"/>
              <a:buFont typeface="Arial"/>
              <a:buNone/>
            </a:pPr>
            <a:r>
              <a:rPr lang="en-US" sz="1000" b="1" i="0" u="none" strike="noStrike" cap="none" noProof="1">
                <a:solidFill>
                  <a:schemeClr val="dk1"/>
                </a:solidFill>
                <a:latin typeface="Consolas" panose="020B0609020204030204" pitchFamily="49" charset="0"/>
                <a:cs typeface="Consolas" panose="020B0609020204030204" pitchFamily="49" charset="0"/>
                <a:sym typeface="Verdana"/>
              </a:rPr>
              <a:t>  SFBool  []       solid    TRUE</a:t>
            </a:r>
            <a:endParaRPr lang="en-US" sz="1000" b="1" noProof="1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285738" marR="0" lvl="0" indent="-285738" algn="l" rtl="0">
              <a:spcBef>
                <a:spcPts val="233"/>
              </a:spcBef>
              <a:spcAft>
                <a:spcPts val="0"/>
              </a:spcAft>
              <a:buClr>
                <a:schemeClr val="dk1"/>
              </a:buClr>
              <a:buSzPts val="1167"/>
              <a:buFont typeface="Arial"/>
              <a:buNone/>
            </a:pPr>
            <a:r>
              <a:rPr lang="en-US" sz="1000" b="1" i="0" u="none" strike="noStrike" cap="none" noProof="1">
                <a:solidFill>
                  <a:schemeClr val="dk1"/>
                </a:solidFill>
                <a:latin typeface="Consolas" panose="020B0609020204030204" pitchFamily="49" charset="0"/>
                <a:cs typeface="Consolas" panose="020B0609020204030204" pitchFamily="49" charset="0"/>
                <a:sym typeface="Verdana"/>
              </a:rPr>
              <a:t>}</a:t>
            </a:r>
            <a:endParaRPr lang="en-US" sz="1000" b="1" noProof="1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285738" marR="0" lvl="0" indent="-285738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67"/>
              <a:buFont typeface="Arial"/>
              <a:buNone/>
            </a:pPr>
            <a:endParaRPr lang="en-US" sz="1000" b="0" i="0" u="none" strike="noStrike" cap="none" noProof="1">
              <a:solidFill>
                <a:schemeClr val="dk1"/>
              </a:solidFill>
              <a:latin typeface="Consolas" panose="020B0609020204030204" pitchFamily="49" charset="0"/>
              <a:cs typeface="Consolas" panose="020B0609020204030204" pitchFamily="49" charset="0"/>
              <a:sym typeface="Verdana"/>
            </a:endParaRPr>
          </a:p>
          <a:p>
            <a:pPr marL="285738" marR="0" lvl="0" indent="-285738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67"/>
              <a:buFont typeface="Arial"/>
              <a:buNone/>
            </a:pPr>
            <a:endParaRPr lang="en-US" sz="1000" b="0" i="0" u="none" strike="noStrike" cap="none" noProof="1">
              <a:solidFill>
                <a:schemeClr val="dk1"/>
              </a:solidFill>
              <a:latin typeface="Consolas" panose="020B0609020204030204" pitchFamily="49" charset="0"/>
              <a:cs typeface="Consolas" panose="020B0609020204030204" pitchFamily="49" charset="0"/>
              <a:sym typeface="Verdana"/>
            </a:endParaRPr>
          </a:p>
          <a:p>
            <a:pPr marL="285738" marR="0" lvl="0" indent="-285738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67"/>
              <a:buFont typeface="Arial"/>
              <a:buNone/>
            </a:pPr>
            <a:r>
              <a:rPr lang="en-US" sz="1000" b="0" i="0" u="none" strike="noStrike" cap="none" noProof="1">
                <a:solidFill>
                  <a:schemeClr val="dk1"/>
                </a:solidFill>
                <a:latin typeface="Consolas" panose="020B0609020204030204" pitchFamily="49" charset="0"/>
                <a:cs typeface="Consolas" panose="020B0609020204030204" pitchFamily="49" charset="0"/>
                <a:sym typeface="Verdana"/>
              </a:rPr>
              <a:t>Cone : X3DGeometryNode { </a:t>
            </a:r>
            <a:endParaRPr lang="en-US" sz="1000" noProof="1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285738" marR="0" lvl="0" indent="-285738" algn="l" rtl="0">
              <a:spcBef>
                <a:spcPts val="233"/>
              </a:spcBef>
              <a:spcAft>
                <a:spcPts val="0"/>
              </a:spcAft>
              <a:buClr>
                <a:schemeClr val="dk1"/>
              </a:buClr>
              <a:buSzPts val="1167"/>
              <a:buFont typeface="Arial"/>
              <a:buNone/>
            </a:pPr>
            <a:r>
              <a:rPr lang="en-US" sz="1000" b="0" i="0" u="none" strike="noStrike" cap="none" noProof="1">
                <a:solidFill>
                  <a:schemeClr val="dk1"/>
                </a:solidFill>
                <a:latin typeface="Consolas" panose="020B0609020204030204" pitchFamily="49" charset="0"/>
                <a:cs typeface="Consolas" panose="020B0609020204030204" pitchFamily="49" charset="0"/>
                <a:sym typeface="Verdana"/>
              </a:rPr>
              <a:t>  SFNode  [in,out] metadata     NULL [X3DMetadataObject]</a:t>
            </a:r>
            <a:endParaRPr lang="en-US" sz="1000" noProof="1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285738" marR="0" lvl="0" indent="-285738" algn="l" rtl="0">
              <a:spcBef>
                <a:spcPts val="233"/>
              </a:spcBef>
              <a:spcAft>
                <a:spcPts val="0"/>
              </a:spcAft>
              <a:buClr>
                <a:schemeClr val="dk1"/>
              </a:buClr>
              <a:buSzPts val="1167"/>
              <a:buFont typeface="Arial"/>
              <a:buNone/>
            </a:pPr>
            <a:r>
              <a:rPr lang="en-US" sz="1000" b="0" i="0" u="none" strike="noStrike" cap="none" noProof="1">
                <a:solidFill>
                  <a:schemeClr val="dk1"/>
                </a:solidFill>
                <a:latin typeface="Consolas" panose="020B0609020204030204" pitchFamily="49" charset="0"/>
                <a:cs typeface="Consolas" panose="020B0609020204030204" pitchFamily="49" charset="0"/>
                <a:sym typeface="Verdana"/>
              </a:rPr>
              <a:t>  SFBool  []       bottom       TRUE</a:t>
            </a:r>
            <a:endParaRPr lang="en-US" sz="1000" noProof="1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285738" marR="0" lvl="0" indent="-285738" algn="l" rtl="0">
              <a:spcBef>
                <a:spcPts val="233"/>
              </a:spcBef>
              <a:spcAft>
                <a:spcPts val="0"/>
              </a:spcAft>
              <a:buClr>
                <a:schemeClr val="dk1"/>
              </a:buClr>
              <a:buSzPts val="1167"/>
              <a:buFont typeface="Arial"/>
              <a:buNone/>
            </a:pPr>
            <a:r>
              <a:rPr lang="en-US" sz="1000" b="0" i="0" u="none" strike="noStrike" cap="none" noProof="1">
                <a:solidFill>
                  <a:schemeClr val="dk1"/>
                </a:solidFill>
                <a:latin typeface="Consolas" panose="020B0609020204030204" pitchFamily="49" charset="0"/>
                <a:cs typeface="Consolas" panose="020B0609020204030204" pitchFamily="49" charset="0"/>
                <a:sym typeface="Verdana"/>
              </a:rPr>
              <a:t>  SFFloat []       bottomRadius 1    (0,∞)</a:t>
            </a:r>
            <a:endParaRPr lang="en-US" sz="1000" noProof="1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285738" marR="0" lvl="0" indent="-285738" algn="l" rtl="0">
              <a:spcBef>
                <a:spcPts val="233"/>
              </a:spcBef>
              <a:spcAft>
                <a:spcPts val="0"/>
              </a:spcAft>
              <a:buClr>
                <a:schemeClr val="dk1"/>
              </a:buClr>
              <a:buSzPts val="1167"/>
              <a:buFont typeface="Arial"/>
              <a:buNone/>
            </a:pPr>
            <a:r>
              <a:rPr lang="en-US" sz="1000" b="0" i="0" u="none" strike="noStrike" cap="none" noProof="1">
                <a:solidFill>
                  <a:schemeClr val="dk1"/>
                </a:solidFill>
                <a:latin typeface="Consolas" panose="020B0609020204030204" pitchFamily="49" charset="0"/>
                <a:cs typeface="Consolas" panose="020B0609020204030204" pitchFamily="49" charset="0"/>
                <a:sym typeface="Verdana"/>
              </a:rPr>
              <a:t>  SFFloat []       height       2    (0,∞)</a:t>
            </a:r>
            <a:endParaRPr lang="en-US" sz="1000" noProof="1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285738" marR="0" lvl="0" indent="-285738" algn="l" rtl="0">
              <a:spcBef>
                <a:spcPts val="233"/>
              </a:spcBef>
              <a:spcAft>
                <a:spcPts val="0"/>
              </a:spcAft>
              <a:buClr>
                <a:schemeClr val="dk1"/>
              </a:buClr>
              <a:buSzPts val="1167"/>
              <a:buFont typeface="Arial"/>
              <a:buNone/>
            </a:pPr>
            <a:r>
              <a:rPr lang="en-US" sz="1000" b="0" i="0" u="none" strike="noStrike" cap="none" noProof="1">
                <a:solidFill>
                  <a:schemeClr val="dk1"/>
                </a:solidFill>
                <a:latin typeface="Consolas" panose="020B0609020204030204" pitchFamily="49" charset="0"/>
                <a:cs typeface="Consolas" panose="020B0609020204030204" pitchFamily="49" charset="0"/>
                <a:sym typeface="Verdana"/>
              </a:rPr>
              <a:t>  SFBool  []       side         TRUE</a:t>
            </a:r>
            <a:endParaRPr lang="en-US" sz="1000" noProof="1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285738" marR="0" lvl="0" indent="-285738" algn="l" rtl="0">
              <a:spcBef>
                <a:spcPts val="233"/>
              </a:spcBef>
              <a:spcAft>
                <a:spcPts val="0"/>
              </a:spcAft>
              <a:buClr>
                <a:schemeClr val="dk1"/>
              </a:buClr>
              <a:buSzPts val="1167"/>
              <a:buFont typeface="Arial"/>
              <a:buNone/>
            </a:pPr>
            <a:r>
              <a:rPr lang="en-US" sz="1000" b="0" i="0" u="none" strike="noStrike" cap="none" noProof="1">
                <a:solidFill>
                  <a:schemeClr val="dk1"/>
                </a:solidFill>
                <a:latin typeface="Consolas" panose="020B0609020204030204" pitchFamily="49" charset="0"/>
                <a:cs typeface="Consolas" panose="020B0609020204030204" pitchFamily="49" charset="0"/>
                <a:sym typeface="Verdana"/>
              </a:rPr>
              <a:t>  SFBool  []       solid        TRUE</a:t>
            </a:r>
            <a:endParaRPr lang="en-US" sz="1000" noProof="1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285738" marR="0" lvl="0" indent="-285738" algn="l" rtl="0">
              <a:spcBef>
                <a:spcPts val="233"/>
              </a:spcBef>
              <a:spcAft>
                <a:spcPts val="0"/>
              </a:spcAft>
              <a:buClr>
                <a:schemeClr val="dk1"/>
              </a:buClr>
              <a:buSzPts val="1167"/>
              <a:buFont typeface="Arial"/>
              <a:buNone/>
            </a:pPr>
            <a:r>
              <a:rPr lang="en-US" sz="1000" b="0" i="0" u="none" strike="noStrike" cap="none" noProof="1">
                <a:solidFill>
                  <a:schemeClr val="dk1"/>
                </a:solidFill>
                <a:latin typeface="Consolas" panose="020B0609020204030204" pitchFamily="49" charset="0"/>
                <a:cs typeface="Consolas" panose="020B0609020204030204" pitchFamily="49" charset="0"/>
                <a:sym typeface="Verdana"/>
              </a:rPr>
              <a:t>}</a:t>
            </a:r>
            <a:endParaRPr lang="en-US" sz="1000" noProof="1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285738" marR="0" lvl="0" indent="-285738" algn="l" rtl="0">
              <a:spcBef>
                <a:spcPts val="233"/>
              </a:spcBef>
              <a:spcAft>
                <a:spcPts val="0"/>
              </a:spcAft>
              <a:buClr>
                <a:schemeClr val="dk1"/>
              </a:buClr>
              <a:buSzPts val="1167"/>
              <a:buFont typeface="Arial"/>
              <a:buNone/>
            </a:pPr>
            <a:endParaRPr lang="en-US" sz="1000" b="0" i="0" u="none" strike="noStrike" cap="none" noProof="1">
              <a:solidFill>
                <a:schemeClr val="dk1"/>
              </a:solidFill>
              <a:latin typeface="Consolas" panose="020B0609020204030204" pitchFamily="49" charset="0"/>
              <a:cs typeface="Consolas" panose="020B0609020204030204" pitchFamily="49" charset="0"/>
              <a:sym typeface="Verdan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882D93-862F-69B1-0FF0-8B12BE89DF17}"/>
              </a:ext>
            </a:extLst>
          </p:cNvPr>
          <p:cNvSpPr txBox="1"/>
          <p:nvPr/>
        </p:nvSpPr>
        <p:spPr>
          <a:xfrm>
            <a:off x="740832" y="5438001"/>
            <a:ext cx="76623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https://www.web3d.org/documents/specifications/19775-1/V3.3/Part01/components/geometry3D.html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</a:p>
        </p:txBody>
      </p: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Desenhando esferas</a:t>
            </a:r>
            <a:endParaRPr/>
          </a:p>
        </p:txBody>
      </p:sp>
      <p:sp>
        <p:nvSpPr>
          <p:cNvPr id="66" name="Google Shape;66;p9"/>
          <p:cNvSpPr txBox="1">
            <a:spLocks noGrp="1"/>
          </p:cNvSpPr>
          <p:nvPr>
            <p:ph type="body" idx="1"/>
          </p:nvPr>
        </p:nvSpPr>
        <p:spPr>
          <a:xfrm>
            <a:off x="390550" y="838975"/>
            <a:ext cx="8428200" cy="1366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2600" dirty="0"/>
              <a:t>Existem muitos poliedros que podem ser usados para aproximar uma esfera, por exemplo: </a:t>
            </a:r>
            <a:endParaRPr sz="2600" dirty="0"/>
          </a:p>
        </p:txBody>
      </p:sp>
      <p:sp>
        <p:nvSpPr>
          <p:cNvPr id="67" name="Google Shape;67;p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</a:t>
            </a:fld>
            <a:endParaRPr/>
          </a:p>
        </p:txBody>
      </p:sp>
      <p:pic>
        <p:nvPicPr>
          <p:cNvPr id="68" name="Google Shape;68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17452" y="2685559"/>
            <a:ext cx="2359696" cy="1769772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89816" y="2622589"/>
            <a:ext cx="1894327" cy="190969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56;p8">
            <a:extLst>
              <a:ext uri="{FF2B5EF4-FFF2-40B4-BE49-F238E27FC236}">
                <a16:creationId xmlns:a16="http://schemas.microsoft.com/office/drawing/2014/main" id="{943D3CEB-B54B-1C4E-67D2-511684DF5BD3}"/>
              </a:ext>
            </a:extLst>
          </p:cNvPr>
          <p:cNvSpPr txBox="1">
            <a:spLocks/>
          </p:cNvSpPr>
          <p:nvPr/>
        </p:nvSpPr>
        <p:spPr>
          <a:xfrm>
            <a:off x="312412" y="4496655"/>
            <a:ext cx="1769773" cy="47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>
              <a:lnSpc>
                <a:spcPct val="150000"/>
              </a:lnSpc>
            </a:pPr>
            <a:r>
              <a:rPr lang="pt-BR" sz="1600" dirty="0"/>
              <a:t>Esfera UV</a:t>
            </a:r>
          </a:p>
        </p:txBody>
      </p:sp>
      <p:sp>
        <p:nvSpPr>
          <p:cNvPr id="3" name="Google Shape;56;p8">
            <a:extLst>
              <a:ext uri="{FF2B5EF4-FFF2-40B4-BE49-F238E27FC236}">
                <a16:creationId xmlns:a16="http://schemas.microsoft.com/office/drawing/2014/main" id="{E4207A02-2BC1-B6C5-F8D1-82672315921E}"/>
              </a:ext>
            </a:extLst>
          </p:cNvPr>
          <p:cNvSpPr txBox="1">
            <a:spLocks/>
          </p:cNvSpPr>
          <p:nvPr/>
        </p:nvSpPr>
        <p:spPr>
          <a:xfrm>
            <a:off x="2489816" y="4503644"/>
            <a:ext cx="1894327" cy="47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>
              <a:lnSpc>
                <a:spcPct val="150000"/>
              </a:lnSpc>
            </a:pPr>
            <a:r>
              <a:rPr lang="pt-BR" sz="1600" dirty="0" err="1"/>
              <a:t>Icoesfera</a:t>
            </a:r>
            <a:endParaRPr lang="pt-BR" sz="1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18C343-A656-A8B1-B19B-1E071C907BD9}"/>
              </a:ext>
            </a:extLst>
          </p:cNvPr>
          <p:cNvSpPr txBox="1"/>
          <p:nvPr/>
        </p:nvSpPr>
        <p:spPr>
          <a:xfrm>
            <a:off x="2279142" y="5391459"/>
            <a:ext cx="4585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Ver: </a:t>
            </a:r>
            <a:r>
              <a:rPr lang="en-US" dirty="0">
                <a:hlinkClick r:id="rId5"/>
              </a:rPr>
              <a:t>https://en.wikipedia.org/wiki/Geodesic_polyhedron</a:t>
            </a:r>
            <a:r>
              <a:rPr lang="en-US" dirty="0"/>
              <a:t> </a:t>
            </a:r>
          </a:p>
        </p:txBody>
      </p:sp>
      <p:sp>
        <p:nvSpPr>
          <p:cNvPr id="4" name="Google Shape;56;p8">
            <a:extLst>
              <a:ext uri="{FF2B5EF4-FFF2-40B4-BE49-F238E27FC236}">
                <a16:creationId xmlns:a16="http://schemas.microsoft.com/office/drawing/2014/main" id="{26FB13C5-F8E8-BEF0-A50D-742A49966ADE}"/>
              </a:ext>
            </a:extLst>
          </p:cNvPr>
          <p:cNvSpPr txBox="1">
            <a:spLocks/>
          </p:cNvSpPr>
          <p:nvPr/>
        </p:nvSpPr>
        <p:spPr>
          <a:xfrm>
            <a:off x="4418901" y="4503644"/>
            <a:ext cx="2529766" cy="488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>
              <a:lnSpc>
                <a:spcPct val="150000"/>
              </a:lnSpc>
            </a:pPr>
            <a:r>
              <a:rPr lang="pt-BR" sz="1600" dirty="0"/>
              <a:t>Icosaedro regular </a:t>
            </a:r>
          </a:p>
        </p:txBody>
      </p:sp>
      <p:pic>
        <p:nvPicPr>
          <p:cNvPr id="6" name="Google Shape;57;p8">
            <a:extLst>
              <a:ext uri="{FF2B5EF4-FFF2-40B4-BE49-F238E27FC236}">
                <a16:creationId xmlns:a16="http://schemas.microsoft.com/office/drawing/2014/main" id="{1C4928D9-6D27-8812-F3D1-C3F2D9B7F057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77025" y="2674925"/>
            <a:ext cx="2466975" cy="1847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58;p8">
            <a:extLst>
              <a:ext uri="{FF2B5EF4-FFF2-40B4-BE49-F238E27FC236}">
                <a16:creationId xmlns:a16="http://schemas.microsoft.com/office/drawing/2014/main" id="{65A37780-1DD3-650A-FEB3-79766F4D8358}"/>
              </a:ext>
            </a:extLst>
          </p:cNvPr>
          <p:cNvSpPr txBox="1">
            <a:spLocks/>
          </p:cNvSpPr>
          <p:nvPr/>
        </p:nvSpPr>
        <p:spPr>
          <a:xfrm>
            <a:off x="6677024" y="4496655"/>
            <a:ext cx="2466975" cy="496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>
              <a:spcBef>
                <a:spcPts val="0"/>
              </a:spcBef>
            </a:pPr>
            <a:r>
              <a:rPr lang="pt-BR" sz="1600" dirty="0"/>
              <a:t>Icosaedro truncado </a:t>
            </a:r>
          </a:p>
          <a:p>
            <a:pPr marL="0" indent="0" algn="ctr">
              <a:spcBef>
                <a:spcPts val="0"/>
              </a:spcBef>
            </a:pPr>
            <a:r>
              <a:rPr lang="pt-BR" sz="1400" noProof="0" dirty="0"/>
              <a:t>(Poliedro de Goldberg)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0DA883BC-C1E0-238E-4E63-743A310744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9859" y="2674925"/>
            <a:ext cx="1847850" cy="1847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7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dirty="0"/>
              <a:t>Começo da Quinta parte do projeto 1</a:t>
            </a:r>
            <a:endParaRPr dirty="0"/>
          </a:p>
        </p:txBody>
      </p:sp>
      <p:sp>
        <p:nvSpPr>
          <p:cNvPr id="757" name="Google Shape;757;p7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30</a:t>
            </a:fld>
            <a:endParaRPr/>
          </a:p>
        </p:txBody>
      </p:sp>
      <p:sp>
        <p:nvSpPr>
          <p:cNvPr id="763" name="Google Shape;763;p74"/>
          <p:cNvSpPr/>
          <p:nvPr/>
        </p:nvSpPr>
        <p:spPr>
          <a:xfrm>
            <a:off x="2565712" y="5115192"/>
            <a:ext cx="4065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https://lpsoares.github.io/Renderizador/</a:t>
            </a:r>
            <a:r>
              <a:rPr lang="pt-BR" sz="1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300"/>
          </a:p>
        </p:txBody>
      </p:sp>
      <p:sp>
        <p:nvSpPr>
          <p:cNvPr id="2" name="Google Shape;762;p74">
            <a:extLst>
              <a:ext uri="{FF2B5EF4-FFF2-40B4-BE49-F238E27FC236}">
                <a16:creationId xmlns:a16="http://schemas.microsoft.com/office/drawing/2014/main" id="{89100981-2626-FB6D-F6EB-BF66AD56F810}"/>
              </a:ext>
            </a:extLst>
          </p:cNvPr>
          <p:cNvSpPr/>
          <p:nvPr/>
        </p:nvSpPr>
        <p:spPr>
          <a:xfrm>
            <a:off x="1426350" y="3553276"/>
            <a:ext cx="2162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chemeClr val="dk1"/>
                </a:solidFill>
              </a:rPr>
              <a:t>duas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.x3d</a:t>
            </a:r>
            <a:endParaRPr sz="1200" dirty="0"/>
          </a:p>
        </p:txBody>
      </p:sp>
      <p:pic>
        <p:nvPicPr>
          <p:cNvPr id="4" name="Picture 3" descr="A picture containing screen&#10;&#10;Description automatically generated">
            <a:extLst>
              <a:ext uri="{FF2B5EF4-FFF2-40B4-BE49-F238E27FC236}">
                <a16:creationId xmlns:a16="http://schemas.microsoft.com/office/drawing/2014/main" id="{7F4B1189-28DC-2328-6546-D796DC1257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279" y="1552196"/>
            <a:ext cx="3552842" cy="20010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F58A7DF-0E30-0793-386E-62E5839EDB3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7519" b="7519"/>
          <a:stretch/>
        </p:blipFill>
        <p:spPr>
          <a:xfrm>
            <a:off x="4854891" y="1552197"/>
            <a:ext cx="3552842" cy="2001078"/>
          </a:xfrm>
          <a:prstGeom prst="rect">
            <a:avLst/>
          </a:prstGeom>
        </p:spPr>
      </p:pic>
      <p:sp>
        <p:nvSpPr>
          <p:cNvPr id="6" name="Google Shape;762;p74">
            <a:extLst>
              <a:ext uri="{FF2B5EF4-FFF2-40B4-BE49-F238E27FC236}">
                <a16:creationId xmlns:a16="http://schemas.microsoft.com/office/drawing/2014/main" id="{8A525DAA-8670-F3EA-1364-809F797B7CE0}"/>
              </a:ext>
            </a:extLst>
          </p:cNvPr>
          <p:cNvSpPr/>
          <p:nvPr/>
        </p:nvSpPr>
        <p:spPr>
          <a:xfrm>
            <a:off x="5549962" y="3553275"/>
            <a:ext cx="2162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chemeClr val="dk1"/>
                </a:solidFill>
              </a:rPr>
              <a:t>outras_duas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.x3d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66"/>
          <p:cNvSpPr txBox="1">
            <a:spLocks noGrp="1"/>
          </p:cNvSpPr>
          <p:nvPr>
            <p:ph type="body" idx="1"/>
          </p:nvPr>
        </p:nvSpPr>
        <p:spPr>
          <a:xfrm>
            <a:off x="955687" y="1402663"/>
            <a:ext cx="73437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Verdana"/>
              <a:buNone/>
            </a:pPr>
            <a:r>
              <a:rPr lang="en-BR"/>
              <a:t>Computação Gráfica</a:t>
            </a:r>
            <a:endParaRPr/>
          </a:p>
        </p:txBody>
      </p:sp>
      <p:sp>
        <p:nvSpPr>
          <p:cNvPr id="4" name="Google Shape;926;p84">
            <a:extLst>
              <a:ext uri="{FF2B5EF4-FFF2-40B4-BE49-F238E27FC236}">
                <a16:creationId xmlns:a16="http://schemas.microsoft.com/office/drawing/2014/main" id="{84ADE440-70D3-7993-9C1F-B5C671CFA3B7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ctr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lt1"/>
              </a:buClr>
              <a:buSzPts val="1667"/>
              <a:buFont typeface="Arial"/>
              <a:buNone/>
              <a:defRPr sz="1667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pt-BR" sz="2333" dirty="0"/>
              <a:t>Luciano Soares</a:t>
            </a:r>
            <a:endParaRPr dirty="0"/>
          </a:p>
          <a:p>
            <a:pPr marL="0" lvl="0" indent="0" algn="ctr" rtl="0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pt-BR" sz="2333" dirty="0"/>
              <a:t>&lt;</a:t>
            </a:r>
            <a:r>
              <a:rPr lang="pt-BR" sz="2333" dirty="0" err="1"/>
              <a:t>lpsoares@insper.edu.br</a:t>
            </a:r>
            <a:r>
              <a:rPr lang="pt-BR" sz="2333" dirty="0"/>
              <a:t>&gt;</a:t>
            </a:r>
          </a:p>
          <a:p>
            <a:pPr marL="0" lvl="0" indent="0" algn="ctr" rtl="0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endParaRPr lang="pt-BR" sz="2333" dirty="0"/>
          </a:p>
          <a:p>
            <a:pPr marL="0" lvl="0" indent="0" algn="ctr" rtl="0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en-BR" sz="2333" dirty="0"/>
              <a:t>Fabio Orfali</a:t>
            </a:r>
          </a:p>
          <a:p>
            <a:pPr marL="0" lvl="0" indent="0" algn="ctr" rtl="0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en-BR" sz="2333" dirty="0"/>
              <a:t>&lt;fabioO1@insper.edu.br&gt;</a:t>
            </a:r>
            <a:endParaRPr sz="2333" dirty="0"/>
          </a:p>
          <a:p>
            <a:pPr marL="0" lvl="0" indent="0" algn="ctr" rtl="0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endParaRPr sz="2333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88CC9F-38AD-81CB-FBDF-3234C7296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 </a:t>
            </a:r>
            <a:r>
              <a:rPr lang="en-US" dirty="0" err="1"/>
              <a:t>fazer</a:t>
            </a:r>
            <a:r>
              <a:rPr lang="en-US" dirty="0"/>
              <a:t> a </a:t>
            </a:r>
            <a:r>
              <a:rPr lang="en-US" dirty="0" err="1"/>
              <a:t>esfera</a:t>
            </a:r>
            <a:r>
              <a:rPr lang="en-US" dirty="0"/>
              <a:t>,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angulos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de ser </a:t>
            </a:r>
            <a:r>
              <a:rPr lang="en-US" dirty="0" err="1"/>
              <a:t>menor</a:t>
            </a:r>
            <a:r>
              <a:rPr lang="en-US" dirty="0"/>
              <a:t> que 360o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FCD9D5-9F53-DCF5-CEF0-2631474E455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4</a:t>
            </a:fld>
            <a:endParaRPr lang="pt-B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F5A910-1C18-CF09-8A1F-A37B958E44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9620" y="1168518"/>
            <a:ext cx="3084759" cy="3961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1462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Desenhando esferas</a:t>
            </a:r>
            <a:endParaRPr/>
          </a:p>
        </p:txBody>
      </p:sp>
      <p:sp>
        <p:nvSpPr>
          <p:cNvPr id="76" name="Google Shape;76;p10"/>
          <p:cNvSpPr txBox="1">
            <a:spLocks noGrp="1"/>
          </p:cNvSpPr>
          <p:nvPr>
            <p:ph type="body" idx="1"/>
          </p:nvPr>
        </p:nvSpPr>
        <p:spPr>
          <a:xfrm>
            <a:off x="390550" y="838975"/>
            <a:ext cx="8428200" cy="2018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3000" dirty="0"/>
              <a:t>É preciso definir a posição dos vértices dos polígonos que usaremos para aproximar a nossa esfera. </a:t>
            </a:r>
            <a:endParaRPr sz="3000" dirty="0"/>
          </a:p>
        </p:txBody>
      </p:sp>
      <p:sp>
        <p:nvSpPr>
          <p:cNvPr id="77" name="Google Shape;77;p1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</a:t>
            </a:fld>
            <a:endParaRPr/>
          </a:p>
        </p:txBody>
      </p:sp>
      <p:sp>
        <p:nvSpPr>
          <p:cNvPr id="78" name="Google Shape;78;p10"/>
          <p:cNvSpPr txBox="1">
            <a:spLocks noGrp="1"/>
          </p:cNvSpPr>
          <p:nvPr>
            <p:ph type="body" idx="1"/>
          </p:nvPr>
        </p:nvSpPr>
        <p:spPr>
          <a:xfrm>
            <a:off x="357900" y="3446825"/>
            <a:ext cx="8428200" cy="75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3000">
                <a:solidFill>
                  <a:srgbClr val="0000FF"/>
                </a:solidFill>
              </a:rPr>
              <a:t>Parametrização de superfícies esféricas </a:t>
            </a:r>
            <a:endParaRPr sz="3000">
              <a:solidFill>
                <a:srgbClr val="0000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Parametrização de superfícies esféricas</a:t>
            </a:r>
            <a:endParaRPr/>
          </a:p>
        </p:txBody>
      </p:sp>
      <p:sp>
        <p:nvSpPr>
          <p:cNvPr id="85" name="Google Shape;85;p11"/>
          <p:cNvSpPr txBox="1">
            <a:spLocks noGrp="1"/>
          </p:cNvSpPr>
          <p:nvPr>
            <p:ph type="body" idx="1"/>
          </p:nvPr>
        </p:nvSpPr>
        <p:spPr>
          <a:xfrm>
            <a:off x="390550" y="838975"/>
            <a:ext cx="8428200" cy="690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3000"/>
              <a:t>Coordenadas polares (plano): </a:t>
            </a:r>
            <a:endParaRPr sz="3000"/>
          </a:p>
        </p:txBody>
      </p:sp>
      <p:sp>
        <p:nvSpPr>
          <p:cNvPr id="86" name="Google Shape;86;p1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6</a:t>
            </a:fld>
            <a:endParaRPr/>
          </a:p>
        </p:txBody>
      </p:sp>
      <p:pic>
        <p:nvPicPr>
          <p:cNvPr id="87" name="Google Shape;87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900" y="1529275"/>
            <a:ext cx="4969124" cy="3880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75025" y="1738525"/>
            <a:ext cx="2033275" cy="76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79100" y="3051444"/>
            <a:ext cx="2033275" cy="15249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Parametrização de superfícies esféricas</a:t>
            </a:r>
            <a:endParaRPr/>
          </a:p>
        </p:txBody>
      </p:sp>
      <p:sp>
        <p:nvSpPr>
          <p:cNvPr id="105" name="Google Shape;105;p13"/>
          <p:cNvSpPr txBox="1">
            <a:spLocks noGrp="1"/>
          </p:cNvSpPr>
          <p:nvPr>
            <p:ph type="body" idx="1"/>
          </p:nvPr>
        </p:nvSpPr>
        <p:spPr>
          <a:xfrm>
            <a:off x="390550" y="1067575"/>
            <a:ext cx="8428200" cy="690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3000"/>
              <a:t>Curva parametrizada: </a:t>
            </a:r>
            <a:endParaRPr sz="3000"/>
          </a:p>
        </p:txBody>
      </p:sp>
      <p:sp>
        <p:nvSpPr>
          <p:cNvPr id="106" name="Google Shape;106;p1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7</a:t>
            </a:fld>
            <a:endParaRPr/>
          </a:p>
        </p:txBody>
      </p:sp>
      <p:pic>
        <p:nvPicPr>
          <p:cNvPr id="107" name="Google Shape;10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2400" y="838975"/>
            <a:ext cx="3976351" cy="120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3" title="Coordenadas polares">
            <a:hlinkClick r:id="rId4"/>
          </p:cNvPr>
          <p:cNvPicPr preferRelativeResize="0"/>
          <p:nvPr/>
        </p:nvPicPr>
        <p:blipFill>
          <a:blip r:embed="rId5">
            <a:alphaModFix/>
          </a:blip>
          <a:srcRect l="14726" r="14726"/>
          <a:stretch/>
        </p:blipFill>
        <p:spPr>
          <a:xfrm>
            <a:off x="2990088" y="2195725"/>
            <a:ext cx="3163824" cy="336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Parametrização de superfícies esféricas</a:t>
            </a:r>
            <a:endParaRPr/>
          </a:p>
        </p:txBody>
      </p:sp>
      <p:sp>
        <p:nvSpPr>
          <p:cNvPr id="115" name="Google Shape;115;p14"/>
          <p:cNvSpPr txBox="1">
            <a:spLocks noGrp="1"/>
          </p:cNvSpPr>
          <p:nvPr>
            <p:ph type="body" idx="1"/>
          </p:nvPr>
        </p:nvSpPr>
        <p:spPr>
          <a:xfrm>
            <a:off x="390550" y="1067575"/>
            <a:ext cx="8428200" cy="690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3000"/>
              <a:t>Curva parametrizada: </a:t>
            </a:r>
            <a:endParaRPr sz="3000"/>
          </a:p>
        </p:txBody>
      </p:sp>
      <p:sp>
        <p:nvSpPr>
          <p:cNvPr id="116" name="Google Shape;116;p1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8</a:t>
            </a:fld>
            <a:endParaRPr/>
          </a:p>
        </p:txBody>
      </p:sp>
      <p:pic>
        <p:nvPicPr>
          <p:cNvPr id="117" name="Google Shape;11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2400" y="838975"/>
            <a:ext cx="3976351" cy="120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4" title="Coordenadas polares 2">
            <a:hlinkClick r:id="rId4"/>
          </p:cNvPr>
          <p:cNvPicPr preferRelativeResize="0"/>
          <p:nvPr/>
        </p:nvPicPr>
        <p:blipFill>
          <a:blip r:embed="rId5">
            <a:alphaModFix/>
          </a:blip>
          <a:srcRect t="11497" b="11497"/>
          <a:stretch/>
        </p:blipFill>
        <p:spPr>
          <a:xfrm>
            <a:off x="2092163" y="2377440"/>
            <a:ext cx="4959673" cy="28644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Parametrização de superfícies esféricas</a:t>
            </a:r>
            <a:endParaRPr/>
          </a:p>
        </p:txBody>
      </p:sp>
      <p:sp>
        <p:nvSpPr>
          <p:cNvPr id="125" name="Google Shape;125;p15"/>
          <p:cNvSpPr txBox="1">
            <a:spLocks noGrp="1"/>
          </p:cNvSpPr>
          <p:nvPr>
            <p:ph type="body" idx="1"/>
          </p:nvPr>
        </p:nvSpPr>
        <p:spPr>
          <a:xfrm>
            <a:off x="390550" y="1067575"/>
            <a:ext cx="8428200" cy="690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2400"/>
              <a:t>Vamos repetir essa construção em outro plano?  </a:t>
            </a:r>
            <a:endParaRPr sz="2400"/>
          </a:p>
        </p:txBody>
      </p:sp>
      <p:sp>
        <p:nvSpPr>
          <p:cNvPr id="126" name="Google Shape;126;p1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9</a:t>
            </a:fld>
            <a:endParaRPr/>
          </a:p>
        </p:txBody>
      </p:sp>
      <p:pic>
        <p:nvPicPr>
          <p:cNvPr id="127" name="Google Shape;12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6238" y="1757875"/>
            <a:ext cx="6251524" cy="3652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Personalizar design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380</TotalTime>
  <Words>1286</Words>
  <Application>Microsoft Macintosh PowerPoint</Application>
  <PresentationFormat>On-screen Show (16:10)</PresentationFormat>
  <Paragraphs>233</Paragraphs>
  <Slides>31</Slides>
  <Notes>28</Notes>
  <HiddenSlides>2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Verdana</vt:lpstr>
      <vt:lpstr>Arial</vt:lpstr>
      <vt:lpstr>Consolas</vt:lpstr>
      <vt:lpstr>Personalizar design</vt:lpstr>
      <vt:lpstr>PowerPoint Presentation</vt:lpstr>
      <vt:lpstr>Desenhando esferas: um pouco de geometria</vt:lpstr>
      <vt:lpstr>Desenhando esferas</vt:lpstr>
      <vt:lpstr>Para fazer a esfera, os angulos tem de ser menor que 360o</vt:lpstr>
      <vt:lpstr>Desenhando esferas</vt:lpstr>
      <vt:lpstr>Parametrização de superfícies esféricas</vt:lpstr>
      <vt:lpstr>Parametrização de superfícies esféricas</vt:lpstr>
      <vt:lpstr>Parametrização de superfícies esféricas</vt:lpstr>
      <vt:lpstr>Parametrização de superfícies esféricas</vt:lpstr>
      <vt:lpstr>Parametrização de superfícies esféricas</vt:lpstr>
      <vt:lpstr>Parametrização de superfícies esféricas</vt:lpstr>
      <vt:lpstr>Parametrização de superfícies esféricas</vt:lpstr>
      <vt:lpstr>Parametrização de superfícies esféricas</vt:lpstr>
      <vt:lpstr>Revisão de Coordenadas Esféricas</vt:lpstr>
      <vt:lpstr>PowerPoint Presentation</vt:lpstr>
      <vt:lpstr>Parametrização de superfícies esféricas</vt:lpstr>
      <vt:lpstr>Parametrização de superfícies esféricas</vt:lpstr>
      <vt:lpstr>Parametrização de superfícies esféricas</vt:lpstr>
      <vt:lpstr>Formas e Transformações (X3D-Edit)</vt:lpstr>
      <vt:lpstr>Especificação de algumas primitivas</vt:lpstr>
      <vt:lpstr>Construindo um Cubo</vt:lpstr>
      <vt:lpstr>X3D : Box </vt:lpstr>
      <vt:lpstr>Geração de Esferas em 3D</vt:lpstr>
      <vt:lpstr>Geração de Esferas em 3D</vt:lpstr>
      <vt:lpstr>Níveis de Tesselagem em Malhas de Esferas</vt:lpstr>
      <vt:lpstr>X3D : Sphere</vt:lpstr>
      <vt:lpstr>X3D : Cone</vt:lpstr>
      <vt:lpstr>X3D : Cylinder</vt:lpstr>
      <vt:lpstr>Especificação das primitivas</vt:lpstr>
      <vt:lpstr>Começo da Quinta parte do projeto 1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Luciano Pereira Soares</cp:lastModifiedBy>
  <cp:revision>28</cp:revision>
  <dcterms:modified xsi:type="dcterms:W3CDTF">2024-10-09T00:28:50Z</dcterms:modified>
</cp:coreProperties>
</file>